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notesMasterIdLst>
    <p:notesMasterId r:id="rId13"/>
  </p:notesMasterIdLst>
  <p:sldIdLst>
    <p:sldId id="257" r:id="rId2"/>
    <p:sldId id="266" r:id="rId3"/>
    <p:sldId id="258" r:id="rId4"/>
    <p:sldId id="259" r:id="rId5"/>
    <p:sldId id="260" r:id="rId6"/>
    <p:sldId id="261" r:id="rId7"/>
    <p:sldId id="262" r:id="rId8"/>
    <p:sldId id="263" r:id="rId9"/>
    <p:sldId id="267" r:id="rId10"/>
    <p:sldId id="264" r:id="rId11"/>
    <p:sldId id="265"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ne Scott" initials="AS" lastIdx="3" clrIdx="0">
    <p:extLst>
      <p:ext uri="{19B8F6BF-5375-455C-9EA6-DF929625EA0E}">
        <p15:presenceInfo xmlns:p15="http://schemas.microsoft.com/office/powerpoint/2012/main" userId="Anne Scott"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9966FF"/>
    <a:srgbClr val="FF66CC"/>
    <a:srgbClr val="FFFFFF"/>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53" autoAdjust="0"/>
    <p:restoredTop sz="63874" autoAdjust="0"/>
  </p:normalViewPr>
  <p:slideViewPr>
    <p:cSldViewPr snapToGrid="0">
      <p:cViewPr varScale="1">
        <p:scale>
          <a:sx n="44" d="100"/>
          <a:sy n="44" d="100"/>
        </p:scale>
        <p:origin x="1528" y="32"/>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2-03-16T10:48:21.365" idx="1">
    <p:pos x="8016" y="-121"/>
    <p:text/>
    <p:extLst>
      <p:ext uri="{C676402C-5697-4E1C-873F-D02D1690AC5C}">
        <p15:threadingInfo xmlns:p15="http://schemas.microsoft.com/office/powerpoint/2012/main" timeZoneBias="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BDF370-76F6-402B-95ED-B8F32B69F0E9}" type="datetimeFigureOut">
              <a:rPr lang="en-GB" smtClean="0"/>
              <a:t>22/01/2024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32FD0E7-5DC5-4D1E-8587-CAB9BBF8F3CF}" type="slidenum">
              <a:rPr lang="en-GB" smtClean="0"/>
              <a:t>‹#›</a:t>
            </a:fld>
            <a:endParaRPr lang="en-GB"/>
          </a:p>
        </p:txBody>
      </p:sp>
    </p:spTree>
    <p:extLst>
      <p:ext uri="{BB962C8B-B14F-4D97-AF65-F5344CB8AC3E}">
        <p14:creationId xmlns:p14="http://schemas.microsoft.com/office/powerpoint/2010/main" val="871196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How</a:t>
            </a:r>
            <a:r>
              <a:rPr lang="en-GB" baseline="0" dirty="0" smtClean="0"/>
              <a:t> does school keep us safe? Ask children and collect answers.</a:t>
            </a:r>
            <a:endParaRPr lang="en-GB" dirty="0"/>
          </a:p>
        </p:txBody>
      </p:sp>
      <p:sp>
        <p:nvSpPr>
          <p:cNvPr id="4" name="Slide Number Placeholder 3"/>
          <p:cNvSpPr>
            <a:spLocks noGrp="1"/>
          </p:cNvSpPr>
          <p:nvPr>
            <p:ph type="sldNum" sz="quarter" idx="10"/>
          </p:nvPr>
        </p:nvSpPr>
        <p:spPr/>
        <p:txBody>
          <a:bodyPr/>
          <a:lstStyle/>
          <a:p>
            <a:fld id="{132FD0E7-5DC5-4D1E-8587-CAB9BBF8F3CF}" type="slidenum">
              <a:rPr lang="en-GB" smtClean="0"/>
              <a:t>1</a:t>
            </a:fld>
            <a:endParaRPr lang="en-GB"/>
          </a:p>
        </p:txBody>
      </p:sp>
    </p:spTree>
    <p:extLst>
      <p:ext uri="{BB962C8B-B14F-4D97-AF65-F5344CB8AC3E}">
        <p14:creationId xmlns:p14="http://schemas.microsoft.com/office/powerpoint/2010/main" val="34074489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How does internet safety keep us safe?</a:t>
            </a:r>
          </a:p>
          <a:p>
            <a:r>
              <a:rPr lang="en-GB" dirty="0" smtClean="0"/>
              <a:t>(Show</a:t>
            </a:r>
            <a:r>
              <a:rPr lang="en-GB" baseline="0" dirty="0" smtClean="0"/>
              <a:t> the answers)</a:t>
            </a:r>
          </a:p>
          <a:p>
            <a:r>
              <a:rPr lang="en-GB" baseline="0" dirty="0" smtClean="0"/>
              <a:t>There are thousands of websites on the internet if you ever feel like you cannot talk to a trusted adult. </a:t>
            </a:r>
            <a:r>
              <a:rPr lang="en-GB" baseline="0" dirty="0" err="1" smtClean="0"/>
              <a:t>Childline</a:t>
            </a:r>
            <a:r>
              <a:rPr lang="en-GB" baseline="0" dirty="0" smtClean="0"/>
              <a:t> is the most known website so you can talk to people about your problems instead of keeping them to yourself. A problem shared is a problem halved.</a:t>
            </a:r>
          </a:p>
        </p:txBody>
      </p:sp>
      <p:sp>
        <p:nvSpPr>
          <p:cNvPr id="4" name="Slide Number Placeholder 3"/>
          <p:cNvSpPr>
            <a:spLocks noGrp="1"/>
          </p:cNvSpPr>
          <p:nvPr>
            <p:ph type="sldNum" sz="quarter" idx="10"/>
          </p:nvPr>
        </p:nvSpPr>
        <p:spPr/>
        <p:txBody>
          <a:bodyPr/>
          <a:lstStyle/>
          <a:p>
            <a:fld id="{132FD0E7-5DC5-4D1E-8587-CAB9BBF8F3CF}" type="slidenum">
              <a:rPr lang="en-GB" smtClean="0"/>
              <a:t>3</a:t>
            </a:fld>
            <a:endParaRPr lang="en-GB"/>
          </a:p>
        </p:txBody>
      </p:sp>
    </p:spTree>
    <p:extLst>
      <p:ext uri="{BB962C8B-B14F-4D97-AF65-F5344CB8AC3E}">
        <p14:creationId xmlns:p14="http://schemas.microsoft.com/office/powerpoint/2010/main" val="36155556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What are police checks?</a:t>
            </a:r>
          </a:p>
          <a:p>
            <a:r>
              <a:rPr lang="en-GB" dirty="0" smtClean="0"/>
              <a:t>A</a:t>
            </a:r>
            <a:r>
              <a:rPr lang="en-GB" baseline="0" dirty="0" smtClean="0"/>
              <a:t> police check is where anyone in contact with children is checked by the police so they are able to work with them.</a:t>
            </a:r>
          </a:p>
          <a:p>
            <a:r>
              <a:rPr lang="en-GB" baseline="0" dirty="0" smtClean="0"/>
              <a:t>How do police checks and gates keep us safe?</a:t>
            </a:r>
          </a:p>
          <a:p>
            <a:r>
              <a:rPr lang="en-GB" baseline="0" dirty="0" smtClean="0"/>
              <a:t>(Reveal answers)</a:t>
            </a:r>
            <a:endParaRPr lang="en-GB" dirty="0"/>
          </a:p>
        </p:txBody>
      </p:sp>
      <p:sp>
        <p:nvSpPr>
          <p:cNvPr id="4" name="Slide Number Placeholder 3"/>
          <p:cNvSpPr>
            <a:spLocks noGrp="1"/>
          </p:cNvSpPr>
          <p:nvPr>
            <p:ph type="sldNum" sz="quarter" idx="10"/>
          </p:nvPr>
        </p:nvSpPr>
        <p:spPr/>
        <p:txBody>
          <a:bodyPr/>
          <a:lstStyle/>
          <a:p>
            <a:fld id="{132FD0E7-5DC5-4D1E-8587-CAB9BBF8F3CF}" type="slidenum">
              <a:rPr lang="en-GB" smtClean="0"/>
              <a:t>4</a:t>
            </a:fld>
            <a:endParaRPr lang="en-GB"/>
          </a:p>
        </p:txBody>
      </p:sp>
    </p:spTree>
    <p:extLst>
      <p:ext uri="{BB962C8B-B14F-4D97-AF65-F5344CB8AC3E}">
        <p14:creationId xmlns:p14="http://schemas.microsoft.com/office/powerpoint/2010/main" val="37651330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Do you think our playground</a:t>
            </a:r>
            <a:r>
              <a:rPr lang="en-GB" baseline="0" dirty="0" smtClean="0"/>
              <a:t> is safe? What could we do to make it safer? Share the slide. Have you ever been peer mediated? Could you try going to a peer mediator before going to a trusted adult?</a:t>
            </a:r>
            <a:endParaRPr lang="en-GB" dirty="0"/>
          </a:p>
        </p:txBody>
      </p:sp>
      <p:sp>
        <p:nvSpPr>
          <p:cNvPr id="4" name="Slide Number Placeholder 3"/>
          <p:cNvSpPr>
            <a:spLocks noGrp="1"/>
          </p:cNvSpPr>
          <p:nvPr>
            <p:ph type="sldNum" sz="quarter" idx="10"/>
          </p:nvPr>
        </p:nvSpPr>
        <p:spPr/>
        <p:txBody>
          <a:bodyPr/>
          <a:lstStyle/>
          <a:p>
            <a:fld id="{132FD0E7-5DC5-4D1E-8587-CAB9BBF8F3CF}" type="slidenum">
              <a:rPr lang="en-GB" smtClean="0"/>
              <a:t>5</a:t>
            </a:fld>
            <a:endParaRPr lang="en-GB"/>
          </a:p>
        </p:txBody>
      </p:sp>
    </p:spTree>
    <p:extLst>
      <p:ext uri="{BB962C8B-B14F-4D97-AF65-F5344CB8AC3E}">
        <p14:creationId xmlns:p14="http://schemas.microsoft.com/office/powerpoint/2010/main" val="36609286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What</a:t>
            </a:r>
            <a:r>
              <a:rPr lang="en-GB" baseline="0" dirty="0" smtClean="0"/>
              <a:t> do we do in PE to keep us safe?</a:t>
            </a:r>
            <a:endParaRPr lang="en-GB" dirty="0"/>
          </a:p>
        </p:txBody>
      </p:sp>
      <p:sp>
        <p:nvSpPr>
          <p:cNvPr id="4" name="Slide Number Placeholder 3"/>
          <p:cNvSpPr>
            <a:spLocks noGrp="1"/>
          </p:cNvSpPr>
          <p:nvPr>
            <p:ph type="sldNum" sz="quarter" idx="10"/>
          </p:nvPr>
        </p:nvSpPr>
        <p:spPr/>
        <p:txBody>
          <a:bodyPr/>
          <a:lstStyle/>
          <a:p>
            <a:fld id="{132FD0E7-5DC5-4D1E-8587-CAB9BBF8F3CF}" type="slidenum">
              <a:rPr lang="en-GB" smtClean="0"/>
              <a:t>6</a:t>
            </a:fld>
            <a:endParaRPr lang="en-GB"/>
          </a:p>
        </p:txBody>
      </p:sp>
    </p:spTree>
    <p:extLst>
      <p:ext uri="{BB962C8B-B14F-4D97-AF65-F5344CB8AC3E}">
        <p14:creationId xmlns:p14="http://schemas.microsoft.com/office/powerpoint/2010/main" val="13229155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How</a:t>
            </a:r>
            <a:r>
              <a:rPr lang="en-GB" baseline="0" dirty="0" smtClean="0"/>
              <a:t> do kitchen staff stay safe when cooking? Do they provide a balanced diet?</a:t>
            </a:r>
            <a:endParaRPr lang="en-GB" dirty="0"/>
          </a:p>
        </p:txBody>
      </p:sp>
      <p:sp>
        <p:nvSpPr>
          <p:cNvPr id="4" name="Slide Number Placeholder 3"/>
          <p:cNvSpPr>
            <a:spLocks noGrp="1"/>
          </p:cNvSpPr>
          <p:nvPr>
            <p:ph type="sldNum" sz="quarter" idx="10"/>
          </p:nvPr>
        </p:nvSpPr>
        <p:spPr/>
        <p:txBody>
          <a:bodyPr/>
          <a:lstStyle/>
          <a:p>
            <a:fld id="{132FD0E7-5DC5-4D1E-8587-CAB9BBF8F3CF}" type="slidenum">
              <a:rPr lang="en-GB" smtClean="0"/>
              <a:t>7</a:t>
            </a:fld>
            <a:endParaRPr lang="en-GB"/>
          </a:p>
        </p:txBody>
      </p:sp>
    </p:spTree>
    <p:extLst>
      <p:ext uri="{BB962C8B-B14F-4D97-AF65-F5344CB8AC3E}">
        <p14:creationId xmlns:p14="http://schemas.microsoft.com/office/powerpoint/2010/main" val="22740705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Do you enjoy PSHE? Do</a:t>
            </a:r>
            <a:r>
              <a:rPr lang="en-GB" baseline="0" dirty="0" smtClean="0"/>
              <a:t> you think it keeps us safe?</a:t>
            </a:r>
            <a:endParaRPr lang="en-GB" dirty="0"/>
          </a:p>
        </p:txBody>
      </p:sp>
      <p:sp>
        <p:nvSpPr>
          <p:cNvPr id="4" name="Slide Number Placeholder 3"/>
          <p:cNvSpPr>
            <a:spLocks noGrp="1"/>
          </p:cNvSpPr>
          <p:nvPr>
            <p:ph type="sldNum" sz="quarter" idx="10"/>
          </p:nvPr>
        </p:nvSpPr>
        <p:spPr/>
        <p:txBody>
          <a:bodyPr/>
          <a:lstStyle/>
          <a:p>
            <a:fld id="{132FD0E7-5DC5-4D1E-8587-CAB9BBF8F3CF}" type="slidenum">
              <a:rPr lang="en-GB" smtClean="0"/>
              <a:t>8</a:t>
            </a:fld>
            <a:endParaRPr lang="en-GB"/>
          </a:p>
        </p:txBody>
      </p:sp>
    </p:spTree>
    <p:extLst>
      <p:ext uri="{BB962C8B-B14F-4D97-AF65-F5344CB8AC3E}">
        <p14:creationId xmlns:p14="http://schemas.microsoft.com/office/powerpoint/2010/main" val="22796229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What are our</a:t>
            </a:r>
            <a:r>
              <a:rPr lang="en-GB" baseline="0" dirty="0" smtClean="0"/>
              <a:t> core school expectations? Can you give examples of what this looks like? </a:t>
            </a:r>
          </a:p>
          <a:p>
            <a:pPr rtl="0"/>
            <a:r>
              <a:rPr lang="en-US" sz="1200" b="1" i="0" kern="1200" dirty="0" smtClean="0">
                <a:solidFill>
                  <a:schemeClr val="tx1"/>
                </a:solidFill>
                <a:effectLst/>
                <a:latin typeface="+mn-lt"/>
                <a:ea typeface="+mn-ea"/>
                <a:cs typeface="+mn-cs"/>
              </a:rPr>
              <a:t>WE ARE READY</a:t>
            </a:r>
            <a:endParaRPr lang="en-US" sz="1200" b="0" i="0" kern="1200" dirty="0" smtClean="0">
              <a:solidFill>
                <a:schemeClr val="tx1"/>
              </a:solidFill>
              <a:effectLst/>
              <a:latin typeface="+mn-lt"/>
              <a:ea typeface="+mn-ea"/>
              <a:cs typeface="+mn-cs"/>
            </a:endParaRPr>
          </a:p>
          <a:p>
            <a:pPr rtl="0"/>
            <a:r>
              <a:rPr lang="en-US" dirty="0" smtClean="0"/>
              <a:t/>
            </a:r>
            <a:br>
              <a:rPr lang="en-US" dirty="0" smtClean="0"/>
            </a:br>
            <a:r>
              <a:rPr lang="en-US" sz="1200" b="0" i="0" kern="1200" dirty="0" smtClean="0">
                <a:solidFill>
                  <a:schemeClr val="tx1"/>
                </a:solidFill>
                <a:effectLst/>
                <a:latin typeface="+mn-lt"/>
                <a:ea typeface="+mn-ea"/>
                <a:cs typeface="+mn-cs"/>
              </a:rPr>
              <a:t>This means that… </a:t>
            </a:r>
          </a:p>
          <a:p>
            <a:pPr rtl="0" fontAlgn="base"/>
            <a:r>
              <a:rPr lang="en-US" dirty="0" smtClean="0"/>
              <a:t/>
            </a:r>
            <a:br>
              <a:rPr lang="en-US" dirty="0" smtClean="0"/>
            </a:br>
            <a:r>
              <a:rPr lang="en-US" sz="1200" b="0" i="0" kern="1200" dirty="0" smtClean="0">
                <a:solidFill>
                  <a:schemeClr val="tx1"/>
                </a:solidFill>
                <a:effectLst/>
                <a:latin typeface="+mn-lt"/>
                <a:ea typeface="+mn-ea"/>
                <a:cs typeface="+mn-cs"/>
              </a:rPr>
              <a:t>We come to school with a positive mind-set</a:t>
            </a:r>
          </a:p>
          <a:p>
            <a:pPr rtl="0" fontAlgn="base"/>
            <a:r>
              <a:rPr lang="en-US" sz="1200" b="0" i="0" kern="1200" dirty="0" smtClean="0">
                <a:solidFill>
                  <a:schemeClr val="tx1"/>
                </a:solidFill>
                <a:effectLst/>
                <a:latin typeface="+mn-lt"/>
                <a:ea typeface="+mn-ea"/>
                <a:cs typeface="+mn-cs"/>
              </a:rPr>
              <a:t>We always show a ‘can do’ attitude </a:t>
            </a:r>
          </a:p>
          <a:p>
            <a:pPr rtl="0" fontAlgn="base"/>
            <a:r>
              <a:rPr lang="en-US" sz="1200" b="0" i="0" kern="1200" dirty="0" smtClean="0">
                <a:solidFill>
                  <a:schemeClr val="tx1"/>
                </a:solidFill>
                <a:effectLst/>
                <a:latin typeface="+mn-lt"/>
                <a:ea typeface="+mn-ea"/>
                <a:cs typeface="+mn-cs"/>
              </a:rPr>
              <a:t>We bring the equipment we need for our school day</a:t>
            </a:r>
          </a:p>
          <a:p>
            <a:pPr rtl="0" fontAlgn="base"/>
            <a:r>
              <a:rPr lang="en-US" sz="1200" b="0" i="0" kern="1200" dirty="0" smtClean="0">
                <a:solidFill>
                  <a:schemeClr val="tx1"/>
                </a:solidFill>
                <a:effectLst/>
                <a:latin typeface="+mn-lt"/>
                <a:ea typeface="+mn-ea"/>
                <a:cs typeface="+mn-cs"/>
              </a:rPr>
              <a:t>We wear the correct uniform and footwear</a:t>
            </a:r>
          </a:p>
          <a:p>
            <a:pPr rtl="0" fontAlgn="base"/>
            <a:r>
              <a:rPr lang="en-US" sz="1200" b="0" i="0" kern="1200" dirty="0" smtClean="0">
                <a:solidFill>
                  <a:schemeClr val="tx1"/>
                </a:solidFill>
                <a:effectLst/>
                <a:latin typeface="+mn-lt"/>
                <a:ea typeface="+mn-ea"/>
                <a:cs typeface="+mn-cs"/>
              </a:rPr>
              <a:t>We show good looking and good listening</a:t>
            </a:r>
          </a:p>
          <a:p>
            <a:pPr rtl="0" fontAlgn="base"/>
            <a:r>
              <a:rPr lang="en-US" sz="1200" b="0" i="0" kern="1200" dirty="0" smtClean="0">
                <a:solidFill>
                  <a:schemeClr val="tx1"/>
                </a:solidFill>
                <a:effectLst/>
                <a:latin typeface="+mn-lt"/>
                <a:ea typeface="+mn-ea"/>
                <a:cs typeface="+mn-cs"/>
              </a:rPr>
              <a:t>We are always on task</a:t>
            </a:r>
          </a:p>
          <a:p>
            <a:pPr rtl="0" fontAlgn="base"/>
            <a:endParaRPr lang="en-US" sz="1200" b="0" i="0" kern="1200" dirty="0" smtClean="0">
              <a:solidFill>
                <a:schemeClr val="tx1"/>
              </a:solidFill>
              <a:effectLst/>
              <a:latin typeface="+mn-lt"/>
              <a:ea typeface="+mn-ea"/>
              <a:cs typeface="+mn-cs"/>
            </a:endParaRPr>
          </a:p>
          <a:p>
            <a:pPr rtl="0"/>
            <a:r>
              <a:rPr lang="en-US" sz="1200" b="1" i="0" kern="1200" dirty="0" smtClean="0">
                <a:solidFill>
                  <a:schemeClr val="tx1"/>
                </a:solidFill>
                <a:effectLst/>
                <a:latin typeface="+mn-lt"/>
                <a:ea typeface="+mn-ea"/>
                <a:cs typeface="+mn-cs"/>
              </a:rPr>
              <a:t>WE ARE RESPECTFUL</a:t>
            </a:r>
            <a:endParaRPr lang="en-US" sz="1200" b="0" i="0" kern="1200" dirty="0" smtClean="0">
              <a:solidFill>
                <a:schemeClr val="tx1"/>
              </a:solidFill>
              <a:effectLst/>
              <a:latin typeface="+mn-lt"/>
              <a:ea typeface="+mn-ea"/>
              <a:cs typeface="+mn-cs"/>
            </a:endParaRPr>
          </a:p>
          <a:p>
            <a:pPr rtl="0"/>
            <a:r>
              <a:rPr lang="en-US" dirty="0" smtClean="0"/>
              <a:t/>
            </a:r>
            <a:br>
              <a:rPr lang="en-US" dirty="0" smtClean="0"/>
            </a:br>
            <a:r>
              <a:rPr lang="en-US" sz="1200" b="0" i="0" kern="1200" dirty="0" smtClean="0">
                <a:solidFill>
                  <a:schemeClr val="tx1"/>
                </a:solidFill>
                <a:effectLst/>
                <a:latin typeface="+mn-lt"/>
                <a:ea typeface="+mn-ea"/>
                <a:cs typeface="+mn-cs"/>
              </a:rPr>
              <a:t>This means that…</a:t>
            </a:r>
          </a:p>
          <a:p>
            <a:pPr rtl="0" fontAlgn="base"/>
            <a:r>
              <a:rPr lang="en-US" dirty="0" smtClean="0"/>
              <a:t/>
            </a:r>
            <a:br>
              <a:rPr lang="en-US" dirty="0" smtClean="0"/>
            </a:br>
            <a:r>
              <a:rPr lang="en-US" sz="1200" b="0" i="0" kern="1200" dirty="0" smtClean="0">
                <a:solidFill>
                  <a:schemeClr val="tx1"/>
                </a:solidFill>
                <a:effectLst/>
                <a:latin typeface="+mn-lt"/>
                <a:ea typeface="+mn-ea"/>
                <a:cs typeface="+mn-cs"/>
              </a:rPr>
              <a:t>We celebrate and value others, </a:t>
            </a:r>
          </a:p>
          <a:p>
            <a:pPr rtl="0" fontAlgn="base"/>
            <a:r>
              <a:rPr lang="en-US" sz="1200" b="0" i="0" kern="1200" dirty="0" smtClean="0">
                <a:solidFill>
                  <a:schemeClr val="tx1"/>
                </a:solidFill>
                <a:effectLst/>
                <a:latin typeface="+mn-lt"/>
                <a:ea typeface="+mn-ea"/>
                <a:cs typeface="+mn-cs"/>
              </a:rPr>
              <a:t>We use good manners with </a:t>
            </a:r>
            <a:r>
              <a:rPr lang="en-US" sz="1200" b="1" i="0" kern="1200" dirty="0" smtClean="0">
                <a:solidFill>
                  <a:schemeClr val="tx1"/>
                </a:solidFill>
                <a:effectLst/>
                <a:latin typeface="+mn-lt"/>
                <a:ea typeface="+mn-ea"/>
                <a:cs typeface="+mn-cs"/>
              </a:rPr>
              <a:t>everyone</a:t>
            </a:r>
            <a:r>
              <a:rPr lang="en-US" sz="1200" b="0" i="0" kern="1200" dirty="0" smtClean="0">
                <a:solidFill>
                  <a:schemeClr val="tx1"/>
                </a:solidFill>
                <a:effectLst/>
                <a:latin typeface="+mn-lt"/>
                <a:ea typeface="+mn-ea"/>
                <a:cs typeface="+mn-cs"/>
              </a:rPr>
              <a:t> in our school community</a:t>
            </a:r>
          </a:p>
          <a:p>
            <a:pPr rtl="0" fontAlgn="base"/>
            <a:r>
              <a:rPr lang="en-US" sz="1200" b="0" i="0" kern="1200" dirty="0" smtClean="0">
                <a:solidFill>
                  <a:schemeClr val="tx1"/>
                </a:solidFill>
                <a:effectLst/>
                <a:latin typeface="+mn-lt"/>
                <a:ea typeface="+mn-ea"/>
                <a:cs typeface="+mn-cs"/>
              </a:rPr>
              <a:t>We make sure that we learn and allow others to learn</a:t>
            </a:r>
          </a:p>
          <a:p>
            <a:pPr rtl="0" fontAlgn="base"/>
            <a:r>
              <a:rPr lang="en-US" sz="1200" b="0" i="0" kern="1200" dirty="0" smtClean="0">
                <a:solidFill>
                  <a:schemeClr val="tx1"/>
                </a:solidFill>
                <a:effectLst/>
                <a:latin typeface="+mn-lt"/>
                <a:ea typeface="+mn-ea"/>
                <a:cs typeface="+mn-cs"/>
              </a:rPr>
              <a:t>We participate fully in every lesson </a:t>
            </a:r>
          </a:p>
          <a:p>
            <a:pPr rtl="0" fontAlgn="base"/>
            <a:r>
              <a:rPr lang="en-US" sz="1200" b="0" i="0" kern="1200" dirty="0" smtClean="0">
                <a:solidFill>
                  <a:schemeClr val="tx1"/>
                </a:solidFill>
                <a:effectLst/>
                <a:latin typeface="+mn-lt"/>
                <a:ea typeface="+mn-ea"/>
                <a:cs typeface="+mn-cs"/>
              </a:rPr>
              <a:t>We listen carefully and follow instructions</a:t>
            </a:r>
          </a:p>
          <a:p>
            <a:pPr rtl="0" fontAlgn="base"/>
            <a:r>
              <a:rPr lang="en-US" sz="1200" b="0" i="0" kern="1200" dirty="0" smtClean="0">
                <a:solidFill>
                  <a:schemeClr val="tx1"/>
                </a:solidFill>
                <a:effectLst/>
                <a:latin typeface="+mn-lt"/>
                <a:ea typeface="+mn-ea"/>
                <a:cs typeface="+mn-cs"/>
              </a:rPr>
              <a:t>We look after our belongings and school property</a:t>
            </a:r>
          </a:p>
          <a:p>
            <a:pPr rtl="0" fontAlgn="base"/>
            <a:endParaRPr lang="en-US" sz="1200" b="0" i="0" kern="1200" dirty="0" smtClean="0">
              <a:solidFill>
                <a:schemeClr val="tx1"/>
              </a:solidFill>
              <a:effectLst/>
              <a:latin typeface="+mn-lt"/>
              <a:ea typeface="+mn-ea"/>
              <a:cs typeface="+mn-cs"/>
            </a:endParaRPr>
          </a:p>
          <a:p>
            <a:pPr rtl="0"/>
            <a:r>
              <a:rPr lang="en-US" sz="1200" b="1" i="0" kern="1200" dirty="0" smtClean="0">
                <a:solidFill>
                  <a:schemeClr val="tx1"/>
                </a:solidFill>
                <a:effectLst/>
                <a:latin typeface="+mn-lt"/>
                <a:ea typeface="+mn-ea"/>
                <a:cs typeface="+mn-cs"/>
              </a:rPr>
              <a:t>WE ARE SAFE</a:t>
            </a:r>
            <a:endParaRPr lang="en-US" sz="1200" b="0" i="0" kern="1200" dirty="0" smtClean="0">
              <a:solidFill>
                <a:schemeClr val="tx1"/>
              </a:solidFill>
              <a:effectLst/>
              <a:latin typeface="+mn-lt"/>
              <a:ea typeface="+mn-ea"/>
              <a:cs typeface="+mn-cs"/>
            </a:endParaRPr>
          </a:p>
          <a:p>
            <a:pPr rtl="0"/>
            <a:r>
              <a:rPr lang="en-US" dirty="0" smtClean="0"/>
              <a:t/>
            </a:r>
            <a:br>
              <a:rPr lang="en-US" dirty="0" smtClean="0"/>
            </a:br>
            <a:r>
              <a:rPr lang="en-US" sz="1200" b="0" i="0" kern="1200" dirty="0" smtClean="0">
                <a:solidFill>
                  <a:schemeClr val="tx1"/>
                </a:solidFill>
                <a:effectLst/>
                <a:latin typeface="+mn-lt"/>
                <a:ea typeface="+mn-ea"/>
                <a:cs typeface="+mn-cs"/>
              </a:rPr>
              <a:t>This means that…</a:t>
            </a:r>
          </a:p>
          <a:p>
            <a:pPr rtl="0" fontAlgn="base"/>
            <a:r>
              <a:rPr lang="en-US" dirty="0" smtClean="0"/>
              <a:t/>
            </a:r>
            <a:br>
              <a:rPr lang="en-US" dirty="0" smtClean="0"/>
            </a:br>
            <a:r>
              <a:rPr lang="en-US" sz="1200" b="0" i="0" kern="1200" dirty="0" smtClean="0">
                <a:solidFill>
                  <a:schemeClr val="tx1"/>
                </a:solidFill>
                <a:effectLst/>
                <a:latin typeface="+mn-lt"/>
                <a:ea typeface="+mn-ea"/>
                <a:cs typeface="+mn-cs"/>
              </a:rPr>
              <a:t>We keep ourselves and others free from harm in school, in our community and online</a:t>
            </a:r>
          </a:p>
          <a:p>
            <a:pPr rtl="0" fontAlgn="base"/>
            <a:r>
              <a:rPr lang="en-US" sz="1200" b="0" i="0" kern="1200" dirty="0" smtClean="0">
                <a:solidFill>
                  <a:schemeClr val="tx1"/>
                </a:solidFill>
                <a:effectLst/>
                <a:latin typeface="+mn-lt"/>
                <a:ea typeface="+mn-ea"/>
                <a:cs typeface="+mn-cs"/>
              </a:rPr>
              <a:t>We recognize safe and unsafe </a:t>
            </a:r>
            <a:r>
              <a:rPr lang="en-US" sz="1200" b="0" i="0" kern="1200" dirty="0" err="1" smtClean="0">
                <a:solidFill>
                  <a:schemeClr val="tx1"/>
                </a:solidFill>
                <a:effectLst/>
                <a:latin typeface="+mn-lt"/>
                <a:ea typeface="+mn-ea"/>
                <a:cs typeface="+mn-cs"/>
              </a:rPr>
              <a:t>behaviours</a:t>
            </a:r>
            <a:endParaRPr lang="en-US" sz="1200" b="0" i="0" kern="1200" dirty="0" smtClean="0">
              <a:solidFill>
                <a:schemeClr val="tx1"/>
              </a:solidFill>
              <a:effectLst/>
              <a:latin typeface="+mn-lt"/>
              <a:ea typeface="+mn-ea"/>
              <a:cs typeface="+mn-cs"/>
            </a:endParaRPr>
          </a:p>
          <a:p>
            <a:pPr rtl="0" fontAlgn="base"/>
            <a:r>
              <a:rPr lang="en-US" sz="1200" b="0" i="0" kern="1200" smtClean="0">
                <a:solidFill>
                  <a:schemeClr val="tx1"/>
                </a:solidFill>
                <a:effectLst/>
                <a:latin typeface="+mn-lt"/>
                <a:ea typeface="+mn-ea"/>
                <a:cs typeface="+mn-cs"/>
              </a:rPr>
              <a:t>We tell </a:t>
            </a:r>
            <a:r>
              <a:rPr lang="en-US" sz="1200" b="0" i="0" kern="1200" dirty="0" smtClean="0">
                <a:solidFill>
                  <a:schemeClr val="tx1"/>
                </a:solidFill>
                <a:effectLst/>
                <a:latin typeface="+mn-lt"/>
                <a:ea typeface="+mn-ea"/>
                <a:cs typeface="+mn-cs"/>
              </a:rPr>
              <a:t>a trusted adult when we are worried or if we have a concern</a:t>
            </a:r>
          </a:p>
          <a:p>
            <a:pPr rtl="0" fontAlgn="base"/>
            <a:r>
              <a:rPr lang="en-US" sz="1200" b="0" i="0" kern="1200" dirty="0" smtClean="0">
                <a:solidFill>
                  <a:schemeClr val="tx1"/>
                </a:solidFill>
                <a:effectLst/>
                <a:latin typeface="+mn-lt"/>
                <a:ea typeface="+mn-ea"/>
                <a:cs typeface="+mn-cs"/>
              </a:rPr>
              <a:t>We use kind hands, kind words and kind feet</a:t>
            </a:r>
          </a:p>
          <a:p>
            <a:pPr rtl="0" fontAlgn="base"/>
            <a:endParaRPr lang="en-US" sz="1200" b="0" i="0" kern="1200" dirty="0" smtClean="0">
              <a:solidFill>
                <a:schemeClr val="tx1"/>
              </a:solidFill>
              <a:effectLst/>
              <a:latin typeface="+mn-lt"/>
              <a:ea typeface="+mn-ea"/>
              <a:cs typeface="+mn-cs"/>
            </a:endParaRPr>
          </a:p>
          <a:p>
            <a:r>
              <a:rPr lang="en-US" dirty="0" smtClean="0"/>
              <a:t/>
            </a:r>
            <a:br>
              <a:rPr lang="en-US" dirty="0" smtClean="0"/>
            </a:br>
            <a:endParaRPr lang="en-US" sz="1200" b="0" i="0" kern="1200" dirty="0" smtClean="0">
              <a:solidFill>
                <a:schemeClr val="tx1"/>
              </a:solidFill>
              <a:effectLst/>
              <a:latin typeface="+mn-lt"/>
              <a:ea typeface="+mn-ea"/>
              <a:cs typeface="+mn-cs"/>
            </a:endParaRPr>
          </a:p>
          <a:p>
            <a:endParaRPr lang="en-GB" dirty="0" smtClean="0"/>
          </a:p>
        </p:txBody>
      </p:sp>
      <p:sp>
        <p:nvSpPr>
          <p:cNvPr id="4" name="Slide Number Placeholder 3"/>
          <p:cNvSpPr>
            <a:spLocks noGrp="1"/>
          </p:cNvSpPr>
          <p:nvPr>
            <p:ph type="sldNum" sz="quarter" idx="10"/>
          </p:nvPr>
        </p:nvSpPr>
        <p:spPr/>
        <p:txBody>
          <a:bodyPr/>
          <a:lstStyle/>
          <a:p>
            <a:fld id="{132FD0E7-5DC5-4D1E-8587-CAB9BBF8F3CF}" type="slidenum">
              <a:rPr lang="en-GB" smtClean="0"/>
              <a:t>10</a:t>
            </a:fld>
            <a:endParaRPr lang="en-GB"/>
          </a:p>
        </p:txBody>
      </p:sp>
    </p:spTree>
    <p:extLst>
      <p:ext uri="{BB962C8B-B14F-4D97-AF65-F5344CB8AC3E}">
        <p14:creationId xmlns:p14="http://schemas.microsoft.com/office/powerpoint/2010/main" val="24049829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Friends,</a:t>
            </a:r>
            <a:r>
              <a:rPr lang="en-GB" baseline="0" dirty="0" smtClean="0"/>
              <a:t> taking turns on equipment</a:t>
            </a:r>
            <a:endParaRPr lang="en-GB" dirty="0"/>
          </a:p>
        </p:txBody>
      </p:sp>
      <p:sp>
        <p:nvSpPr>
          <p:cNvPr id="4" name="Slide Number Placeholder 3"/>
          <p:cNvSpPr>
            <a:spLocks noGrp="1"/>
          </p:cNvSpPr>
          <p:nvPr>
            <p:ph type="sldNum" sz="quarter" idx="10"/>
          </p:nvPr>
        </p:nvSpPr>
        <p:spPr/>
        <p:txBody>
          <a:bodyPr/>
          <a:lstStyle/>
          <a:p>
            <a:fld id="{132FD0E7-5DC5-4D1E-8587-CAB9BBF8F3CF}" type="slidenum">
              <a:rPr lang="en-GB" smtClean="0"/>
              <a:t>11</a:t>
            </a:fld>
            <a:endParaRPr lang="en-GB"/>
          </a:p>
        </p:txBody>
      </p:sp>
    </p:spTree>
    <p:extLst>
      <p:ext uri="{BB962C8B-B14F-4D97-AF65-F5344CB8AC3E}">
        <p14:creationId xmlns:p14="http://schemas.microsoft.com/office/powerpoint/2010/main" val="1759867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FA984971-18C9-49D9-958E-C259663EC602}" type="datetimeFigureOut">
              <a:rPr lang="en-GB" smtClean="0"/>
              <a:t>22/01/2024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9AFAE92-B7D7-4C0F-B0D4-BA469A9F0909}" type="slidenum">
              <a:rPr lang="en-GB" smtClean="0"/>
              <a:t>‹#›</a:t>
            </a:fld>
            <a:endParaRPr lang="en-GB"/>
          </a:p>
        </p:txBody>
      </p:sp>
    </p:spTree>
    <p:extLst>
      <p:ext uri="{BB962C8B-B14F-4D97-AF65-F5344CB8AC3E}">
        <p14:creationId xmlns:p14="http://schemas.microsoft.com/office/powerpoint/2010/main" val="3574271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FA984971-18C9-49D9-958E-C259663EC602}" type="datetimeFigureOut">
              <a:rPr lang="en-GB" smtClean="0"/>
              <a:t>22/01/2024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9AFAE92-B7D7-4C0F-B0D4-BA469A9F0909}" type="slidenum">
              <a:rPr lang="en-GB" smtClean="0"/>
              <a:t>‹#›</a:t>
            </a:fld>
            <a:endParaRPr lang="en-GB"/>
          </a:p>
        </p:txBody>
      </p:sp>
    </p:spTree>
    <p:extLst>
      <p:ext uri="{BB962C8B-B14F-4D97-AF65-F5344CB8AC3E}">
        <p14:creationId xmlns:p14="http://schemas.microsoft.com/office/powerpoint/2010/main" val="23625357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FA984971-18C9-49D9-958E-C259663EC602}" type="datetimeFigureOut">
              <a:rPr lang="en-GB" smtClean="0"/>
              <a:t>22/01/2024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9AFAE92-B7D7-4C0F-B0D4-BA469A9F0909}" type="slidenum">
              <a:rPr lang="en-GB" smtClean="0"/>
              <a:t>‹#›</a:t>
            </a:fld>
            <a:endParaRPr lang="en-GB"/>
          </a:p>
        </p:txBody>
      </p:sp>
    </p:spTree>
    <p:extLst>
      <p:ext uri="{BB962C8B-B14F-4D97-AF65-F5344CB8AC3E}">
        <p14:creationId xmlns:p14="http://schemas.microsoft.com/office/powerpoint/2010/main" val="18247610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smtClean="0"/>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smtClean="0"/>
              <a:t>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FA984971-18C9-49D9-958E-C259663EC602}" type="datetimeFigureOut">
              <a:rPr lang="en-GB" smtClean="0"/>
              <a:t>22/01/2024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9AFAE92-B7D7-4C0F-B0D4-BA469A9F0909}" type="slidenum">
              <a:rPr lang="en-GB" smtClean="0"/>
              <a:t>‹#›</a:t>
            </a:fld>
            <a:endParaRPr lang="en-GB"/>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412835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FA984971-18C9-49D9-958E-C259663EC602}" type="datetimeFigureOut">
              <a:rPr lang="en-GB" smtClean="0"/>
              <a:t>22/01/2024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9AFAE92-B7D7-4C0F-B0D4-BA469A9F0909}" type="slidenum">
              <a:rPr lang="en-GB" smtClean="0"/>
              <a:t>‹#›</a:t>
            </a:fld>
            <a:endParaRPr lang="en-GB"/>
          </a:p>
        </p:txBody>
      </p:sp>
    </p:spTree>
    <p:extLst>
      <p:ext uri="{BB962C8B-B14F-4D97-AF65-F5344CB8AC3E}">
        <p14:creationId xmlns:p14="http://schemas.microsoft.com/office/powerpoint/2010/main" val="19922961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FA984971-18C9-49D9-958E-C259663EC602}" type="datetimeFigureOut">
              <a:rPr lang="en-GB" smtClean="0"/>
              <a:t>22/01/2024</a:t>
            </a:fld>
            <a:endParaRPr lang="en-GB"/>
          </a:p>
        </p:txBody>
      </p:sp>
      <p:sp>
        <p:nvSpPr>
          <p:cNvPr id="4"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9AFAE92-B7D7-4C0F-B0D4-BA469A9F0909}" type="slidenum">
              <a:rPr lang="en-GB" smtClean="0"/>
              <a:t>‹#›</a:t>
            </a:fld>
            <a:endParaRPr lang="en-GB"/>
          </a:p>
        </p:txBody>
      </p:sp>
    </p:spTree>
    <p:extLst>
      <p:ext uri="{BB962C8B-B14F-4D97-AF65-F5344CB8AC3E}">
        <p14:creationId xmlns:p14="http://schemas.microsoft.com/office/powerpoint/2010/main" val="26248285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FA984971-18C9-49D9-958E-C259663EC602}" type="datetimeFigureOut">
              <a:rPr lang="en-GB" smtClean="0"/>
              <a:t>22/01/2024</a:t>
            </a:fld>
            <a:endParaRPr lang="en-GB"/>
          </a:p>
        </p:txBody>
      </p:sp>
      <p:sp>
        <p:nvSpPr>
          <p:cNvPr id="4"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9AFAE92-B7D7-4C0F-B0D4-BA469A9F0909}" type="slidenum">
              <a:rPr lang="en-GB" smtClean="0"/>
              <a:t>‹#›</a:t>
            </a:fld>
            <a:endParaRPr lang="en-GB"/>
          </a:p>
        </p:txBody>
      </p:sp>
    </p:spTree>
    <p:extLst>
      <p:ext uri="{BB962C8B-B14F-4D97-AF65-F5344CB8AC3E}">
        <p14:creationId xmlns:p14="http://schemas.microsoft.com/office/powerpoint/2010/main" val="9648151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A984971-18C9-49D9-958E-C259663EC602}" type="datetimeFigureOut">
              <a:rPr lang="en-GB" smtClean="0"/>
              <a:t>22/01/2024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9AFAE92-B7D7-4C0F-B0D4-BA469A9F0909}" type="slidenum">
              <a:rPr lang="en-GB" smtClean="0"/>
              <a:t>‹#›</a:t>
            </a:fld>
            <a:endParaRPr lang="en-GB"/>
          </a:p>
        </p:txBody>
      </p:sp>
    </p:spTree>
    <p:extLst>
      <p:ext uri="{BB962C8B-B14F-4D97-AF65-F5344CB8AC3E}">
        <p14:creationId xmlns:p14="http://schemas.microsoft.com/office/powerpoint/2010/main" val="13870859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A984971-18C9-49D9-958E-C259663EC602}" type="datetimeFigureOut">
              <a:rPr lang="en-GB" smtClean="0"/>
              <a:t>22/01/2024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9AFAE92-B7D7-4C0F-B0D4-BA469A9F0909}" type="slidenum">
              <a:rPr lang="en-GB" smtClean="0"/>
              <a:t>‹#›</a:t>
            </a:fld>
            <a:endParaRPr lang="en-GB"/>
          </a:p>
        </p:txBody>
      </p:sp>
    </p:spTree>
    <p:extLst>
      <p:ext uri="{BB962C8B-B14F-4D97-AF65-F5344CB8AC3E}">
        <p14:creationId xmlns:p14="http://schemas.microsoft.com/office/powerpoint/2010/main" val="7194488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FA984971-18C9-49D9-958E-C259663EC602}" type="datetimeFigureOut">
              <a:rPr lang="en-GB" smtClean="0"/>
              <a:t>22/01/2024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9AFAE92-B7D7-4C0F-B0D4-BA469A9F0909}" type="slidenum">
              <a:rPr lang="en-GB" smtClean="0"/>
              <a:t>‹#›</a:t>
            </a:fld>
            <a:endParaRPr lang="en-GB"/>
          </a:p>
        </p:txBody>
      </p:sp>
    </p:spTree>
    <p:extLst>
      <p:ext uri="{BB962C8B-B14F-4D97-AF65-F5344CB8AC3E}">
        <p14:creationId xmlns:p14="http://schemas.microsoft.com/office/powerpoint/2010/main" val="42059943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FA984971-18C9-49D9-958E-C259663EC602}" type="datetimeFigureOut">
              <a:rPr lang="en-GB" smtClean="0"/>
              <a:t>22/01/2024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9AFAE92-B7D7-4C0F-B0D4-BA469A9F0909}" type="slidenum">
              <a:rPr lang="en-GB" smtClean="0"/>
              <a:t>‹#›</a:t>
            </a:fld>
            <a:endParaRPr lang="en-GB"/>
          </a:p>
        </p:txBody>
      </p:sp>
    </p:spTree>
    <p:extLst>
      <p:ext uri="{BB962C8B-B14F-4D97-AF65-F5344CB8AC3E}">
        <p14:creationId xmlns:p14="http://schemas.microsoft.com/office/powerpoint/2010/main" val="26765764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FA984971-18C9-49D9-958E-C259663EC602}" type="datetimeFigureOut">
              <a:rPr lang="en-GB" smtClean="0"/>
              <a:t>22/01/2024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9AFAE92-B7D7-4C0F-B0D4-BA469A9F0909}" type="slidenum">
              <a:rPr lang="en-GB" smtClean="0"/>
              <a:t>‹#›</a:t>
            </a:fld>
            <a:endParaRPr lang="en-GB"/>
          </a:p>
        </p:txBody>
      </p:sp>
    </p:spTree>
    <p:extLst>
      <p:ext uri="{BB962C8B-B14F-4D97-AF65-F5344CB8AC3E}">
        <p14:creationId xmlns:p14="http://schemas.microsoft.com/office/powerpoint/2010/main" val="16402864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FA984971-18C9-49D9-958E-C259663EC602}" type="datetimeFigureOut">
              <a:rPr lang="en-GB" smtClean="0"/>
              <a:t>22/01/2024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9AFAE92-B7D7-4C0F-B0D4-BA469A9F0909}" type="slidenum">
              <a:rPr lang="en-GB" smtClean="0"/>
              <a:t>‹#›</a:t>
            </a:fld>
            <a:endParaRPr lang="en-GB"/>
          </a:p>
        </p:txBody>
      </p:sp>
    </p:spTree>
    <p:extLst>
      <p:ext uri="{BB962C8B-B14F-4D97-AF65-F5344CB8AC3E}">
        <p14:creationId xmlns:p14="http://schemas.microsoft.com/office/powerpoint/2010/main" val="27663314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FA984971-18C9-49D9-958E-C259663EC602}" type="datetimeFigureOut">
              <a:rPr lang="en-GB" smtClean="0"/>
              <a:t>22/01/2024</a:t>
            </a:fld>
            <a:endParaRPr lang="en-GB"/>
          </a:p>
        </p:txBody>
      </p:sp>
      <p:sp>
        <p:nvSpPr>
          <p:cNvPr id="5" name="Footer Placeholder 3"/>
          <p:cNvSpPr>
            <a:spLocks noGrp="1"/>
          </p:cNvSpPr>
          <p:nvPr>
            <p:ph type="ftr" sz="quarter" idx="11"/>
          </p:nvPr>
        </p:nvSpPr>
        <p:spPr/>
        <p:txBody>
          <a:bodyPr/>
          <a:lstStyle/>
          <a:p>
            <a:endParaRPr lang="en-GB"/>
          </a:p>
        </p:txBody>
      </p:sp>
      <p:sp>
        <p:nvSpPr>
          <p:cNvPr id="6" name="Slide Number Placeholder 4"/>
          <p:cNvSpPr>
            <a:spLocks noGrp="1"/>
          </p:cNvSpPr>
          <p:nvPr>
            <p:ph type="sldNum" sz="quarter" idx="12"/>
          </p:nvPr>
        </p:nvSpPr>
        <p:spPr/>
        <p:txBody>
          <a:bodyPr/>
          <a:lstStyle/>
          <a:p>
            <a:fld id="{F9AFAE92-B7D7-4C0F-B0D4-BA469A9F0909}" type="slidenum">
              <a:rPr lang="en-GB" smtClean="0"/>
              <a:t>‹#›</a:t>
            </a:fld>
            <a:endParaRPr lang="en-GB"/>
          </a:p>
        </p:txBody>
      </p:sp>
    </p:spTree>
    <p:extLst>
      <p:ext uri="{BB962C8B-B14F-4D97-AF65-F5344CB8AC3E}">
        <p14:creationId xmlns:p14="http://schemas.microsoft.com/office/powerpoint/2010/main" val="38480702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FA984971-18C9-49D9-958E-C259663EC602}" type="datetimeFigureOut">
              <a:rPr lang="en-GB" smtClean="0"/>
              <a:t>22/01/2024</a:t>
            </a:fld>
            <a:endParaRPr lang="en-GB"/>
          </a:p>
        </p:txBody>
      </p:sp>
      <p:sp>
        <p:nvSpPr>
          <p:cNvPr id="5" name="Footer Placeholder 2"/>
          <p:cNvSpPr>
            <a:spLocks noGrp="1"/>
          </p:cNvSpPr>
          <p:nvPr>
            <p:ph type="ftr" sz="quarter" idx="11"/>
          </p:nvPr>
        </p:nvSpPr>
        <p:spPr/>
        <p:txBody>
          <a:bodyPr/>
          <a:lstStyle/>
          <a:p>
            <a:endParaRPr lang="en-GB"/>
          </a:p>
        </p:txBody>
      </p:sp>
      <p:sp>
        <p:nvSpPr>
          <p:cNvPr id="6" name="Slide Number Placeholder 3"/>
          <p:cNvSpPr>
            <a:spLocks noGrp="1"/>
          </p:cNvSpPr>
          <p:nvPr>
            <p:ph type="sldNum" sz="quarter" idx="12"/>
          </p:nvPr>
        </p:nvSpPr>
        <p:spPr/>
        <p:txBody>
          <a:bodyPr/>
          <a:lstStyle/>
          <a:p>
            <a:fld id="{F9AFAE92-B7D7-4C0F-B0D4-BA469A9F0909}" type="slidenum">
              <a:rPr lang="en-GB" smtClean="0"/>
              <a:t>‹#›</a:t>
            </a:fld>
            <a:endParaRPr lang="en-GB"/>
          </a:p>
        </p:txBody>
      </p:sp>
    </p:spTree>
    <p:extLst>
      <p:ext uri="{BB962C8B-B14F-4D97-AF65-F5344CB8AC3E}">
        <p14:creationId xmlns:p14="http://schemas.microsoft.com/office/powerpoint/2010/main" val="20646736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7" name="Date Placeholder 4"/>
          <p:cNvSpPr>
            <a:spLocks noGrp="1"/>
          </p:cNvSpPr>
          <p:nvPr>
            <p:ph type="dt" sz="half" idx="10"/>
          </p:nvPr>
        </p:nvSpPr>
        <p:spPr/>
        <p:txBody>
          <a:bodyPr/>
          <a:lstStyle/>
          <a:p>
            <a:fld id="{FA984971-18C9-49D9-958E-C259663EC602}" type="datetimeFigureOut">
              <a:rPr lang="en-GB" smtClean="0"/>
              <a:t>22/01/2024</a:t>
            </a:fld>
            <a:endParaRPr lang="en-GB"/>
          </a:p>
        </p:txBody>
      </p:sp>
      <p:sp>
        <p:nvSpPr>
          <p:cNvPr id="5" name="Footer Placeholder 5"/>
          <p:cNvSpPr>
            <a:spLocks noGrp="1"/>
          </p:cNvSpPr>
          <p:nvPr>
            <p:ph type="ftr" sz="quarter" idx="11"/>
          </p:nvPr>
        </p:nvSpPr>
        <p:spPr/>
        <p:txBody>
          <a:bodyPr/>
          <a:lstStyle/>
          <a:p>
            <a:endParaRPr lang="en-GB"/>
          </a:p>
        </p:txBody>
      </p:sp>
      <p:sp>
        <p:nvSpPr>
          <p:cNvPr id="6" name="Slide Number Placeholder 6"/>
          <p:cNvSpPr>
            <a:spLocks noGrp="1"/>
          </p:cNvSpPr>
          <p:nvPr>
            <p:ph type="sldNum" sz="quarter" idx="12"/>
          </p:nvPr>
        </p:nvSpPr>
        <p:spPr/>
        <p:txBody>
          <a:bodyPr/>
          <a:lstStyle/>
          <a:p>
            <a:fld id="{F9AFAE92-B7D7-4C0F-B0D4-BA469A9F0909}" type="slidenum">
              <a:rPr lang="en-GB" smtClean="0"/>
              <a:t>‹#›</a:t>
            </a:fld>
            <a:endParaRPr lang="en-GB"/>
          </a:p>
        </p:txBody>
      </p:sp>
    </p:spTree>
    <p:extLst>
      <p:ext uri="{BB962C8B-B14F-4D97-AF65-F5344CB8AC3E}">
        <p14:creationId xmlns:p14="http://schemas.microsoft.com/office/powerpoint/2010/main" val="8492449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FA984971-18C9-49D9-958E-C259663EC602}" type="datetimeFigureOut">
              <a:rPr lang="en-GB" smtClean="0"/>
              <a:t>22/01/2024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9AFAE92-B7D7-4C0F-B0D4-BA469A9F0909}" type="slidenum">
              <a:rPr lang="en-GB" smtClean="0"/>
              <a:t>‹#›</a:t>
            </a:fld>
            <a:endParaRPr lang="en-GB"/>
          </a:p>
        </p:txBody>
      </p:sp>
    </p:spTree>
    <p:extLst>
      <p:ext uri="{BB962C8B-B14F-4D97-AF65-F5344CB8AC3E}">
        <p14:creationId xmlns:p14="http://schemas.microsoft.com/office/powerpoint/2010/main" val="41716895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FA984971-18C9-49D9-958E-C259663EC602}" type="datetimeFigureOut">
              <a:rPr lang="en-GB" smtClean="0"/>
              <a:t>22/01/2024</a:t>
            </a:fld>
            <a:endParaRPr lang="en-GB"/>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GB"/>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F9AFAE92-B7D7-4C0F-B0D4-BA469A9F0909}" type="slidenum">
              <a:rPr lang="en-GB" smtClean="0"/>
              <a:t>‹#›</a:t>
            </a:fld>
            <a:endParaRPr lang="en-GB"/>
          </a:p>
        </p:txBody>
      </p:sp>
    </p:spTree>
    <p:extLst>
      <p:ext uri="{BB962C8B-B14F-4D97-AF65-F5344CB8AC3E}">
        <p14:creationId xmlns:p14="http://schemas.microsoft.com/office/powerpoint/2010/main" val="33245261"/>
      </p:ext>
    </p:extLst>
  </p:cSld>
  <p:clrMap bg1="dk1" tx1="lt1" bg2="dk2" tx2="lt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 id="2147483804" r:id="rId12"/>
    <p:sldLayoutId id="2147483805" r:id="rId13"/>
    <p:sldLayoutId id="2147483806" r:id="rId14"/>
    <p:sldLayoutId id="2147483807" r:id="rId15"/>
    <p:sldLayoutId id="2147483808" r:id="rId16"/>
    <p:sldLayoutId id="2147483809"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jpeg"/><Relationship Id="rId7"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comments" Target="../comments/commen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hyperlink" Target="https://www.childline.org.uk/"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22.jpg"/></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4489034" y="1089329"/>
            <a:ext cx="3820160" cy="2865120"/>
          </a:xfrm>
          <a:prstGeom prst="rect">
            <a:avLst/>
          </a:prstGeom>
        </p:spPr>
      </p:pic>
      <p:sp>
        <p:nvSpPr>
          <p:cNvPr id="3" name="TextBox 2"/>
          <p:cNvSpPr txBox="1"/>
          <p:nvPr/>
        </p:nvSpPr>
        <p:spPr>
          <a:xfrm>
            <a:off x="1003376" y="243351"/>
            <a:ext cx="9728048" cy="830997"/>
          </a:xfrm>
          <a:prstGeom prst="rect">
            <a:avLst/>
          </a:prstGeom>
          <a:noFill/>
        </p:spPr>
        <p:txBody>
          <a:bodyPr wrap="square" rtlCol="0" anchor="ctr">
            <a:spAutoFit/>
          </a:bodyPr>
          <a:lstStyle/>
          <a:p>
            <a:pPr algn="ctr"/>
            <a:r>
              <a:rPr lang="en-GB" sz="4800" b="1" u="sng"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Arial Narrow" panose="020B0606020202030204" pitchFamily="34" charset="0"/>
              </a:rPr>
              <a:t>What does school do to keep you safe?</a:t>
            </a:r>
            <a:endParaRPr lang="en-GB" sz="4800" b="1" u="sng"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Arial Narrow" panose="020B0606020202030204" pitchFamily="34" charset="0"/>
            </a:endParaRPr>
          </a:p>
        </p:txBody>
      </p:sp>
      <p:sp>
        <p:nvSpPr>
          <p:cNvPr id="6" name="AutoShape 2" descr="Image result for goxhill primary school"/>
          <p:cNvSpPr>
            <a:spLocks noChangeAspect="1" noChangeArrowheads="1"/>
          </p:cNvSpPr>
          <p:nvPr/>
        </p:nvSpPr>
        <p:spPr bwMode="auto">
          <a:xfrm>
            <a:off x="63500" y="-136525"/>
            <a:ext cx="2114550" cy="17145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Picture 3"/>
          <p:cNvPicPr>
            <a:picLocks noChangeAspect="1"/>
          </p:cNvPicPr>
          <p:nvPr/>
        </p:nvPicPr>
        <p:blipFill>
          <a:blip r:embed="rId4"/>
          <a:stretch>
            <a:fillRect/>
          </a:stretch>
        </p:blipFill>
        <p:spPr>
          <a:xfrm>
            <a:off x="7908484" y="1362575"/>
            <a:ext cx="3995567" cy="2247506"/>
          </a:xfrm>
          <a:prstGeom prst="rect">
            <a:avLst/>
          </a:prstGeom>
        </p:spPr>
      </p:pic>
      <p:pic>
        <p:nvPicPr>
          <p:cNvPr id="9" name="Picture 8"/>
          <p:cNvPicPr>
            <a:picLocks noChangeAspect="1"/>
          </p:cNvPicPr>
          <p:nvPr/>
        </p:nvPicPr>
        <p:blipFill>
          <a:blip r:embed="rId5"/>
          <a:stretch>
            <a:fillRect/>
          </a:stretch>
        </p:blipFill>
        <p:spPr>
          <a:xfrm>
            <a:off x="167396" y="1241988"/>
            <a:ext cx="4722348" cy="2656321"/>
          </a:xfrm>
          <a:prstGeom prst="rect">
            <a:avLst/>
          </a:prstGeom>
        </p:spPr>
      </p:pic>
      <p:pic>
        <p:nvPicPr>
          <p:cNvPr id="12" name="Picture 11"/>
          <p:cNvPicPr>
            <a:picLocks noChangeAspect="1"/>
          </p:cNvPicPr>
          <p:nvPr/>
        </p:nvPicPr>
        <p:blipFill>
          <a:blip r:embed="rId6"/>
          <a:stretch>
            <a:fillRect/>
          </a:stretch>
        </p:blipFill>
        <p:spPr>
          <a:xfrm>
            <a:off x="121676" y="4326194"/>
            <a:ext cx="4299280" cy="2418345"/>
          </a:xfrm>
          <a:prstGeom prst="rect">
            <a:avLst/>
          </a:prstGeom>
        </p:spPr>
      </p:pic>
      <p:pic>
        <p:nvPicPr>
          <p:cNvPr id="14" name="Picture 1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993640" y="3898308"/>
            <a:ext cx="3820160" cy="2865120"/>
          </a:xfrm>
          <a:prstGeom prst="rect">
            <a:avLst/>
          </a:prstGeom>
        </p:spPr>
      </p:pic>
      <p:pic>
        <p:nvPicPr>
          <p:cNvPr id="16" name="Picture 1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5400000">
            <a:off x="9614289" y="4317409"/>
            <a:ext cx="2702560" cy="2026920"/>
          </a:xfrm>
          <a:prstGeom prst="rect">
            <a:avLst/>
          </a:prstGeom>
        </p:spPr>
      </p:pic>
    </p:spTree>
    <p:extLst>
      <p:ext uri="{BB962C8B-B14F-4D97-AF65-F5344CB8AC3E}">
        <p14:creationId xmlns:p14="http://schemas.microsoft.com/office/powerpoint/2010/main" val="608525262"/>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279900" y="0"/>
            <a:ext cx="2044700" cy="769441"/>
          </a:xfrm>
          <a:prstGeom prst="rect">
            <a:avLst/>
          </a:prstGeom>
          <a:noFill/>
        </p:spPr>
        <p:txBody>
          <a:bodyPr wrap="square" rtlCol="0">
            <a:spAutoFit/>
          </a:bodyPr>
          <a:lstStyle/>
          <a:p>
            <a:r>
              <a:rPr lang="en-GB" sz="4400" b="1" u="sng" dirty="0" smtClean="0">
                <a:ln w="9525">
                  <a:solidFill>
                    <a:schemeClr val="bg1"/>
                  </a:solidFill>
                  <a:prstDash val="solid"/>
                </a:ln>
                <a:solidFill>
                  <a:srgbClr val="FF0000"/>
                </a:solidFill>
                <a:effectLst>
                  <a:outerShdw blurRad="12700" dist="38100" dir="2700000" algn="tl" rotWithShape="0">
                    <a:schemeClr val="accent5">
                      <a:lumMod val="60000"/>
                      <a:lumOff val="40000"/>
                    </a:schemeClr>
                  </a:outerShdw>
                </a:effectLst>
              </a:rPr>
              <a:t>Rules</a:t>
            </a:r>
            <a:endParaRPr lang="en-GB" sz="4400" u="sng" dirty="0">
              <a:solidFill>
                <a:srgbClr val="FF0000"/>
              </a:solidFill>
              <a:effectLst>
                <a:outerShdw blurRad="38100" dist="38100" dir="2700000" algn="tl">
                  <a:srgbClr val="000000">
                    <a:alpha val="43137"/>
                  </a:srgbClr>
                </a:outerShdw>
              </a:effectLst>
            </a:endParaRPr>
          </a:p>
        </p:txBody>
      </p:sp>
      <p:sp>
        <p:nvSpPr>
          <p:cNvPr id="5" name="TextBox 4"/>
          <p:cNvSpPr txBox="1"/>
          <p:nvPr/>
        </p:nvSpPr>
        <p:spPr>
          <a:xfrm>
            <a:off x="163946" y="769441"/>
            <a:ext cx="6299200" cy="3046988"/>
          </a:xfrm>
          <a:prstGeom prst="rect">
            <a:avLst/>
          </a:prstGeom>
          <a:noFill/>
          <a:ln w="38100">
            <a:solidFill>
              <a:schemeClr val="tx1"/>
            </a:solidFill>
          </a:ln>
        </p:spPr>
        <p:txBody>
          <a:bodyPr wrap="square" rtlCol="0">
            <a:spAutoFit/>
          </a:bodyPr>
          <a:lstStyle/>
          <a:p>
            <a:r>
              <a:rPr lang="en-GB" dirty="0" smtClean="0"/>
              <a:t> </a:t>
            </a:r>
            <a:r>
              <a:rPr lang="en-GB" sz="2400" dirty="0" smtClean="0"/>
              <a:t>Rules keep us safe by telling us what to do; they make sure we don’t become ill or injure ourselves. Rules help us learn what are the right and wrong choices. If you don’t shout out in class, you will have more time to learn. School helps us to become better people and to prepare us for the wider world.</a:t>
            </a:r>
            <a:endParaRPr lang="en-GB" sz="2400" dirty="0"/>
          </a:p>
        </p:txBody>
      </p:sp>
      <p:sp>
        <p:nvSpPr>
          <p:cNvPr id="3" name="TextBox 2"/>
          <p:cNvSpPr txBox="1"/>
          <p:nvPr/>
        </p:nvSpPr>
        <p:spPr>
          <a:xfrm>
            <a:off x="163946" y="5533596"/>
            <a:ext cx="7908174" cy="1200329"/>
          </a:xfrm>
          <a:prstGeom prst="rect">
            <a:avLst/>
          </a:prstGeom>
          <a:noFill/>
          <a:ln w="38100">
            <a:solidFill>
              <a:schemeClr val="tx1"/>
            </a:solidFill>
          </a:ln>
        </p:spPr>
        <p:txBody>
          <a:bodyPr wrap="square" rtlCol="0">
            <a:spAutoFit/>
          </a:bodyPr>
          <a:lstStyle/>
          <a:p>
            <a:r>
              <a:rPr lang="en-GB" sz="2400" dirty="0" smtClean="0"/>
              <a:t>Our Head Boy and Girl work hard to help represent our school when we have visitors and also help support the children to make good choices. </a:t>
            </a:r>
            <a:endParaRPr lang="en-GB" sz="2400" dirty="0"/>
          </a:p>
        </p:txBody>
      </p:sp>
      <p:sp>
        <p:nvSpPr>
          <p:cNvPr id="6" name="TextBox 5"/>
          <p:cNvSpPr txBox="1"/>
          <p:nvPr/>
        </p:nvSpPr>
        <p:spPr>
          <a:xfrm>
            <a:off x="178863" y="4047497"/>
            <a:ext cx="6269366" cy="1200329"/>
          </a:xfrm>
          <a:prstGeom prst="rect">
            <a:avLst/>
          </a:prstGeom>
          <a:noFill/>
          <a:ln w="38100">
            <a:solidFill>
              <a:schemeClr val="tx1"/>
            </a:solidFill>
          </a:ln>
        </p:spPr>
        <p:txBody>
          <a:bodyPr wrap="square" rtlCol="0">
            <a:spAutoFit/>
          </a:bodyPr>
          <a:lstStyle/>
          <a:p>
            <a:r>
              <a:rPr lang="en-GB" sz="2400" dirty="0" smtClean="0"/>
              <a:t>The school council enables you to have your say on what our school needs to do to keep us safe.</a:t>
            </a:r>
            <a:endParaRPr lang="en-GB" sz="2400" dirty="0"/>
          </a:p>
        </p:txBody>
      </p:sp>
      <p:sp>
        <p:nvSpPr>
          <p:cNvPr id="7" name="TextBox 6"/>
          <p:cNvSpPr txBox="1"/>
          <p:nvPr/>
        </p:nvSpPr>
        <p:spPr>
          <a:xfrm>
            <a:off x="6823587" y="1012723"/>
            <a:ext cx="5093110" cy="4062651"/>
          </a:xfrm>
          <a:prstGeom prst="rect">
            <a:avLst/>
          </a:prstGeom>
          <a:solidFill>
            <a:srgbClr val="FF0000"/>
          </a:solidFill>
          <a:ln w="76200">
            <a:solidFill>
              <a:schemeClr val="bg2">
                <a:lumMod val="60000"/>
                <a:lumOff val="40000"/>
              </a:schemeClr>
            </a:solidFill>
          </a:ln>
        </p:spPr>
        <p:txBody>
          <a:bodyPr wrap="square" rtlCol="0">
            <a:spAutoFit/>
          </a:bodyPr>
          <a:lstStyle/>
          <a:p>
            <a:pPr algn="ctr"/>
            <a:r>
              <a:rPr lang="en-GB" sz="4800" b="1" dirty="0" smtClean="0">
                <a:latin typeface="Rockwell Extra Bold" panose="02060903040505020403" pitchFamily="18" charset="0"/>
              </a:rPr>
              <a:t>Ready… </a:t>
            </a:r>
          </a:p>
          <a:p>
            <a:pPr algn="ctr"/>
            <a:endParaRPr lang="en-GB" sz="4800" b="1" dirty="0">
              <a:latin typeface="Rockwell Extra Bold" panose="02060903040505020403" pitchFamily="18" charset="0"/>
            </a:endParaRPr>
          </a:p>
          <a:p>
            <a:pPr algn="ctr"/>
            <a:r>
              <a:rPr lang="en-GB" sz="4800" b="1" dirty="0" smtClean="0">
                <a:latin typeface="Rockwell Extra Bold" panose="02060903040505020403" pitchFamily="18" charset="0"/>
              </a:rPr>
              <a:t>Respectful…</a:t>
            </a:r>
          </a:p>
          <a:p>
            <a:pPr algn="ctr"/>
            <a:endParaRPr lang="en-GB" sz="4800" b="1" dirty="0">
              <a:latin typeface="Rockwell Extra Bold" panose="02060903040505020403" pitchFamily="18" charset="0"/>
            </a:endParaRPr>
          </a:p>
          <a:p>
            <a:pPr algn="ctr"/>
            <a:r>
              <a:rPr lang="en-GB" sz="4800" b="1" dirty="0" smtClean="0">
                <a:latin typeface="Rockwell Extra Bold" panose="02060903040505020403" pitchFamily="18" charset="0"/>
              </a:rPr>
              <a:t>Safe …</a:t>
            </a:r>
          </a:p>
          <a:p>
            <a:pPr algn="ctr"/>
            <a:endParaRPr lang="en-GB" dirty="0"/>
          </a:p>
        </p:txBody>
      </p:sp>
    </p:spTree>
    <p:extLst>
      <p:ext uri="{BB962C8B-B14F-4D97-AF65-F5344CB8AC3E}">
        <p14:creationId xmlns:p14="http://schemas.microsoft.com/office/powerpoint/2010/main" val="4036260473"/>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by="(-#ppt_w*2)" calcmode="lin" valueType="num">
                                      <p:cBhvr rctx="PPT">
                                        <p:cTn id="7" dur="500" autoRev="1" fill="hold">
                                          <p:stCondLst>
                                            <p:cond delay="0"/>
                                          </p:stCondLst>
                                        </p:cTn>
                                        <p:tgtEl>
                                          <p:spTgt spid="2"/>
                                        </p:tgtEl>
                                        <p:attrNameLst>
                                          <p:attrName>ppt_w</p:attrName>
                                        </p:attrNameLst>
                                      </p:cBhvr>
                                    </p:anim>
                                    <p:anim by="(#ppt_w*0.50)" calcmode="lin" valueType="num">
                                      <p:cBhvr>
                                        <p:cTn id="8" dur="500" decel="50000" autoRev="1" fill="hold">
                                          <p:stCondLst>
                                            <p:cond delay="0"/>
                                          </p:stCondLst>
                                        </p:cTn>
                                        <p:tgtEl>
                                          <p:spTgt spid="2"/>
                                        </p:tgtEl>
                                        <p:attrNameLst>
                                          <p:attrName>ppt_x</p:attrName>
                                        </p:attrNameLst>
                                      </p:cBhvr>
                                    </p:anim>
                                    <p:anim from="(-#ppt_h/2)" to="(#ppt_y)" calcmode="lin" valueType="num">
                                      <p:cBhvr>
                                        <p:cTn id="9" dur="1000" fill="hold">
                                          <p:stCondLst>
                                            <p:cond delay="0"/>
                                          </p:stCondLst>
                                        </p:cTn>
                                        <p:tgtEl>
                                          <p:spTgt spid="2"/>
                                        </p:tgtEl>
                                        <p:attrNameLst>
                                          <p:attrName>ppt_y</p:attrName>
                                        </p:attrNameLst>
                                      </p:cBhvr>
                                    </p:anim>
                                    <p:animRot by="21600000">
                                      <p:cBhvr>
                                        <p:cTn id="10" dur="1000" fill="hold">
                                          <p:stCondLst>
                                            <p:cond delay="0"/>
                                          </p:stCondLst>
                                        </p:cTn>
                                        <p:tgtEl>
                                          <p:spTgt spid="2"/>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000"/>
                                        <p:tgtEl>
                                          <p:spTgt spid="5"/>
                                        </p:tgtEl>
                                      </p:cBhvr>
                                    </p:animEffect>
                                    <p:anim calcmode="lin" valueType="num">
                                      <p:cBhvr>
                                        <p:cTn id="16" dur="1000" fill="hold"/>
                                        <p:tgtEl>
                                          <p:spTgt spid="5"/>
                                        </p:tgtEl>
                                        <p:attrNameLst>
                                          <p:attrName>ppt_x</p:attrName>
                                        </p:attrNameLst>
                                      </p:cBhvr>
                                      <p:tavLst>
                                        <p:tav tm="0">
                                          <p:val>
                                            <p:strVal val="#ppt_x"/>
                                          </p:val>
                                        </p:tav>
                                        <p:tav tm="100000">
                                          <p:val>
                                            <p:strVal val="#ppt_x"/>
                                          </p:val>
                                        </p:tav>
                                      </p:tavLst>
                                    </p:anim>
                                    <p:anim calcmode="lin" valueType="num">
                                      <p:cBhvr>
                                        <p:cTn id="17"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barn(inVertical)">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barn(inVertical)">
                                      <p:cBhvr>
                                        <p:cTn id="2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P spid="3" grpId="0" animBg="1"/>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973869" y="117928"/>
            <a:ext cx="10456131" cy="1754326"/>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5400" b="1" dirty="0" smtClean="0">
                <a:ln/>
                <a:solidFill>
                  <a:schemeClr val="accent3"/>
                </a:solidFill>
              </a:rPr>
              <a:t>Can you think of any other way school keeps us safe?</a:t>
            </a:r>
            <a:endParaRPr lang="en-US" sz="5400" b="1" cap="none" spc="0" dirty="0">
              <a:ln/>
              <a:solidFill>
                <a:schemeClr val="accent3"/>
              </a:solidFill>
              <a:effectLst/>
            </a:endParaRPr>
          </a:p>
        </p:txBody>
      </p:sp>
      <p:sp>
        <p:nvSpPr>
          <p:cNvPr id="4" name="Rectangle 3"/>
          <p:cNvSpPr/>
          <p:nvPr/>
        </p:nvSpPr>
        <p:spPr>
          <a:xfrm>
            <a:off x="3261915" y="2179935"/>
            <a:ext cx="5334794" cy="923330"/>
          </a:xfrm>
          <a:prstGeom prst="rect">
            <a:avLst/>
          </a:prstGeom>
          <a:noFill/>
        </p:spPr>
        <p:txBody>
          <a:bodyPr wrap="none" lIns="91440" tIns="45720" rIns="91440" bIns="45720">
            <a:spAutoFit/>
          </a:bodyPr>
          <a:lstStyle/>
          <a:p>
            <a:pPr algn="ctr"/>
            <a:r>
              <a:rPr lang="en-US" sz="5400" b="1"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Any questions?</a:t>
            </a:r>
            <a:endParaRPr lang="en-US"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
        <p:nvSpPr>
          <p:cNvPr id="2" name="TextBox 1"/>
          <p:cNvSpPr txBox="1"/>
          <p:nvPr/>
        </p:nvSpPr>
        <p:spPr>
          <a:xfrm>
            <a:off x="7749988" y="3666565"/>
            <a:ext cx="2940424" cy="369332"/>
          </a:xfrm>
          <a:prstGeom prst="rect">
            <a:avLst/>
          </a:prstGeom>
          <a:noFill/>
        </p:spPr>
        <p:txBody>
          <a:bodyPr wrap="square" rtlCol="0">
            <a:spAutoFit/>
          </a:bodyPr>
          <a:lstStyle/>
          <a:p>
            <a:r>
              <a:rPr lang="en-GB" dirty="0" smtClean="0"/>
              <a:t>We take turns </a:t>
            </a:r>
            <a:endParaRPr lang="en-GB" dirty="0"/>
          </a:p>
        </p:txBody>
      </p:sp>
      <p:sp>
        <p:nvSpPr>
          <p:cNvPr id="5" name="TextBox 4"/>
          <p:cNvSpPr txBox="1"/>
          <p:nvPr/>
        </p:nvSpPr>
        <p:spPr>
          <a:xfrm>
            <a:off x="1125070" y="4388224"/>
            <a:ext cx="2940424" cy="646331"/>
          </a:xfrm>
          <a:prstGeom prst="rect">
            <a:avLst/>
          </a:prstGeom>
          <a:noFill/>
        </p:spPr>
        <p:txBody>
          <a:bodyPr wrap="square" rtlCol="0">
            <a:spAutoFit/>
          </a:bodyPr>
          <a:lstStyle/>
          <a:p>
            <a:r>
              <a:rPr lang="en-GB" dirty="0" smtClean="0"/>
              <a:t>We don’t litter our environment  </a:t>
            </a:r>
            <a:endParaRPr lang="en-GB" dirty="0"/>
          </a:p>
        </p:txBody>
      </p:sp>
      <p:sp>
        <p:nvSpPr>
          <p:cNvPr id="6" name="TextBox 5"/>
          <p:cNvSpPr txBox="1"/>
          <p:nvPr/>
        </p:nvSpPr>
        <p:spPr>
          <a:xfrm>
            <a:off x="4809564" y="4874475"/>
            <a:ext cx="2940424" cy="369332"/>
          </a:xfrm>
          <a:prstGeom prst="rect">
            <a:avLst/>
          </a:prstGeom>
          <a:noFill/>
        </p:spPr>
        <p:txBody>
          <a:bodyPr wrap="square" rtlCol="0">
            <a:spAutoFit/>
          </a:bodyPr>
          <a:lstStyle/>
          <a:p>
            <a:r>
              <a:rPr lang="en-GB" dirty="0" smtClean="0"/>
              <a:t> </a:t>
            </a:r>
            <a:endParaRPr lang="en-GB" dirty="0"/>
          </a:p>
        </p:txBody>
      </p:sp>
      <p:sp>
        <p:nvSpPr>
          <p:cNvPr id="7" name="TextBox 6"/>
          <p:cNvSpPr txBox="1"/>
          <p:nvPr/>
        </p:nvSpPr>
        <p:spPr>
          <a:xfrm>
            <a:off x="4731723" y="4666130"/>
            <a:ext cx="2940424" cy="369332"/>
          </a:xfrm>
          <a:prstGeom prst="rect">
            <a:avLst/>
          </a:prstGeom>
          <a:noFill/>
        </p:spPr>
        <p:txBody>
          <a:bodyPr wrap="square" rtlCol="0">
            <a:spAutoFit/>
          </a:bodyPr>
          <a:lstStyle/>
          <a:p>
            <a:r>
              <a:rPr lang="en-GB" dirty="0" smtClean="0"/>
              <a:t>Buddy bench </a:t>
            </a:r>
            <a:endParaRPr lang="en-GB" dirty="0"/>
          </a:p>
        </p:txBody>
      </p:sp>
      <p:sp>
        <p:nvSpPr>
          <p:cNvPr id="8" name="TextBox 7"/>
          <p:cNvSpPr txBox="1"/>
          <p:nvPr/>
        </p:nvSpPr>
        <p:spPr>
          <a:xfrm>
            <a:off x="8740587" y="5302624"/>
            <a:ext cx="2940424" cy="646331"/>
          </a:xfrm>
          <a:prstGeom prst="rect">
            <a:avLst/>
          </a:prstGeom>
          <a:noFill/>
        </p:spPr>
        <p:txBody>
          <a:bodyPr wrap="square" rtlCol="0">
            <a:spAutoFit/>
          </a:bodyPr>
          <a:lstStyle/>
          <a:p>
            <a:r>
              <a:rPr lang="en-GB" dirty="0" smtClean="0"/>
              <a:t>We look out for each other </a:t>
            </a:r>
            <a:endParaRPr lang="en-GB" dirty="0"/>
          </a:p>
        </p:txBody>
      </p:sp>
      <p:sp>
        <p:nvSpPr>
          <p:cNvPr id="9" name="TextBox 8"/>
          <p:cNvSpPr txBox="1"/>
          <p:nvPr/>
        </p:nvSpPr>
        <p:spPr>
          <a:xfrm>
            <a:off x="1791299" y="5472953"/>
            <a:ext cx="2940424" cy="923330"/>
          </a:xfrm>
          <a:prstGeom prst="rect">
            <a:avLst/>
          </a:prstGeom>
          <a:noFill/>
        </p:spPr>
        <p:txBody>
          <a:bodyPr wrap="square" rtlCol="0">
            <a:spAutoFit/>
          </a:bodyPr>
          <a:lstStyle/>
          <a:p>
            <a:r>
              <a:rPr lang="en-GB" dirty="0" smtClean="0"/>
              <a:t>We have created rules at playtime for safety (x2 children in </a:t>
            </a:r>
            <a:r>
              <a:rPr lang="en-GB" smtClean="0"/>
              <a:t>the tree)</a:t>
            </a:r>
            <a:endParaRPr lang="en-GB" dirty="0"/>
          </a:p>
        </p:txBody>
      </p:sp>
    </p:spTree>
    <p:extLst>
      <p:ext uri="{BB962C8B-B14F-4D97-AF65-F5344CB8AC3E}">
        <p14:creationId xmlns:p14="http://schemas.microsoft.com/office/powerpoint/2010/main" val="7772515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382982" y="1981200"/>
            <a:ext cx="8091055" cy="2308324"/>
          </a:xfrm>
          <a:prstGeom prst="rect">
            <a:avLst/>
          </a:prstGeom>
          <a:noFill/>
        </p:spPr>
        <p:txBody>
          <a:bodyPr wrap="square" rtlCol="0">
            <a:spAutoFit/>
          </a:bodyPr>
          <a:lstStyle/>
          <a:p>
            <a:r>
              <a:rPr lang="en-GB" sz="4800" dirty="0" smtClean="0"/>
              <a:t>If you have any questions, put up your hand to discuss them with your teacher.</a:t>
            </a:r>
            <a:endParaRPr lang="en-GB" sz="4800" dirty="0"/>
          </a:p>
        </p:txBody>
      </p:sp>
    </p:spTree>
    <p:extLst>
      <p:ext uri="{BB962C8B-B14F-4D97-AF65-F5344CB8AC3E}">
        <p14:creationId xmlns:p14="http://schemas.microsoft.com/office/powerpoint/2010/main" val="3413824415"/>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120752" y="35158"/>
            <a:ext cx="3248603" cy="470473"/>
          </a:xfrm>
          <a:prstGeom prst="rect">
            <a:avLst/>
          </a:prstGeom>
          <a:noFill/>
        </p:spPr>
        <p:txBody>
          <a:bodyPr wrap="square" rtlCol="0">
            <a:prstTxWarp prst="textArchDown">
              <a:avLst/>
            </a:prstTxWarp>
            <a:spAutoFit/>
          </a:bodyPr>
          <a:lstStyle/>
          <a:p>
            <a:r>
              <a:rPr lang="en-GB" sz="3600" b="1" u="sng" dirty="0" smtClean="0">
                <a:ln w="12700">
                  <a:solidFill>
                    <a:schemeClr val="accent1"/>
                  </a:solidFill>
                  <a:prstDash val="solid"/>
                </a:ln>
                <a:solidFill>
                  <a:schemeClr val="accent1">
                    <a:lumMod val="40000"/>
                    <a:lumOff val="60000"/>
                  </a:schemeClr>
                </a:solidFill>
                <a:effectLst>
                  <a:glow rad="101600">
                    <a:schemeClr val="accent1">
                      <a:satMod val="175000"/>
                      <a:alpha val="40000"/>
                    </a:schemeClr>
                  </a:glow>
                  <a:outerShdw dist="38100" dir="2640000" algn="bl" rotWithShape="0">
                    <a:schemeClr val="accent1"/>
                  </a:outerShdw>
                </a:effectLst>
              </a:rPr>
              <a:t>E-Safety Day</a:t>
            </a:r>
            <a:endParaRPr lang="en-GB" sz="3600" b="1" u="sng" dirty="0">
              <a:ln w="12700">
                <a:solidFill>
                  <a:schemeClr val="accent1"/>
                </a:solidFill>
                <a:prstDash val="solid"/>
              </a:ln>
              <a:solidFill>
                <a:schemeClr val="accent1">
                  <a:lumMod val="40000"/>
                  <a:lumOff val="60000"/>
                </a:schemeClr>
              </a:solidFill>
              <a:effectLst>
                <a:glow rad="101600">
                  <a:schemeClr val="accent1">
                    <a:satMod val="175000"/>
                    <a:alpha val="40000"/>
                  </a:schemeClr>
                </a:glow>
                <a:outerShdw dist="38100" dir="2640000" algn="bl" rotWithShape="0">
                  <a:schemeClr val="accent1"/>
                </a:outerShdw>
              </a:effectLst>
            </a:endParaRPr>
          </a:p>
        </p:txBody>
      </p:sp>
      <p:sp>
        <p:nvSpPr>
          <p:cNvPr id="4" name="TextBox 3"/>
          <p:cNvSpPr txBox="1"/>
          <p:nvPr/>
        </p:nvSpPr>
        <p:spPr>
          <a:xfrm>
            <a:off x="8236788" y="5469723"/>
            <a:ext cx="4170362" cy="1015663"/>
          </a:xfrm>
          <a:prstGeom prst="rect">
            <a:avLst/>
          </a:prstGeom>
          <a:noFill/>
        </p:spPr>
        <p:txBody>
          <a:bodyPr wrap="square" rtlCol="0">
            <a:spAutoFit/>
          </a:bodyPr>
          <a:lstStyle/>
          <a:p>
            <a:r>
              <a:rPr lang="en-GB" sz="2000" dirty="0"/>
              <a:t>H</a:t>
            </a:r>
            <a:r>
              <a:rPr lang="en-GB" sz="2000" dirty="0" smtClean="0"/>
              <a:t>ow to keep safe on the internet (</a:t>
            </a:r>
            <a:r>
              <a:rPr lang="en-GB" sz="2000" dirty="0" err="1" smtClean="0"/>
              <a:t>e.g</a:t>
            </a:r>
            <a:r>
              <a:rPr lang="en-GB" sz="2000" dirty="0" smtClean="0"/>
              <a:t> don’t give away personal information).</a:t>
            </a:r>
            <a:endParaRPr lang="en-GB" sz="2000" dirty="0"/>
          </a:p>
        </p:txBody>
      </p:sp>
      <p:sp>
        <p:nvSpPr>
          <p:cNvPr id="5" name="TextBox 4"/>
          <p:cNvSpPr txBox="1"/>
          <p:nvPr/>
        </p:nvSpPr>
        <p:spPr>
          <a:xfrm>
            <a:off x="8485188" y="2924946"/>
            <a:ext cx="3656012" cy="1323439"/>
          </a:xfrm>
          <a:prstGeom prst="rect">
            <a:avLst/>
          </a:prstGeom>
          <a:noFill/>
        </p:spPr>
        <p:txBody>
          <a:bodyPr wrap="square" rtlCol="0">
            <a:spAutoFit/>
          </a:bodyPr>
          <a:lstStyle/>
          <a:p>
            <a:r>
              <a:rPr lang="en-GB" sz="2000" dirty="0"/>
              <a:t>I</a:t>
            </a:r>
            <a:r>
              <a:rPr lang="en-GB" sz="2000" dirty="0" smtClean="0"/>
              <a:t>t helps us know why age limits are important and why they are there. (Parental controls need to be in place)</a:t>
            </a:r>
            <a:endParaRPr lang="en-GB" sz="2000" dirty="0"/>
          </a:p>
        </p:txBody>
      </p:sp>
      <p:sp>
        <p:nvSpPr>
          <p:cNvPr id="6" name="TextBox 5"/>
          <p:cNvSpPr txBox="1"/>
          <p:nvPr/>
        </p:nvSpPr>
        <p:spPr>
          <a:xfrm>
            <a:off x="8367713" y="4611353"/>
            <a:ext cx="3192318" cy="707886"/>
          </a:xfrm>
          <a:prstGeom prst="rect">
            <a:avLst/>
          </a:prstGeom>
          <a:noFill/>
        </p:spPr>
        <p:txBody>
          <a:bodyPr wrap="square" rtlCol="0">
            <a:spAutoFit/>
          </a:bodyPr>
          <a:lstStyle/>
          <a:p>
            <a:r>
              <a:rPr lang="en-GB" sz="2000" dirty="0"/>
              <a:t>W</a:t>
            </a:r>
            <a:r>
              <a:rPr lang="en-GB" sz="2000" dirty="0" smtClean="0"/>
              <a:t>hat to do in difficult situations.</a:t>
            </a:r>
            <a:endParaRPr lang="en-GB" sz="2000" dirty="0"/>
          </a:p>
        </p:txBody>
      </p:sp>
      <p:sp>
        <p:nvSpPr>
          <p:cNvPr id="7" name="TextBox 6"/>
          <p:cNvSpPr txBox="1"/>
          <p:nvPr/>
        </p:nvSpPr>
        <p:spPr>
          <a:xfrm>
            <a:off x="155575" y="3739971"/>
            <a:ext cx="4337265" cy="1015663"/>
          </a:xfrm>
          <a:prstGeom prst="rect">
            <a:avLst/>
          </a:prstGeom>
          <a:noFill/>
        </p:spPr>
        <p:txBody>
          <a:bodyPr wrap="square" rtlCol="0">
            <a:spAutoFit/>
          </a:bodyPr>
          <a:lstStyle/>
          <a:p>
            <a:r>
              <a:rPr lang="en-GB" sz="2000" dirty="0"/>
              <a:t>T</a:t>
            </a:r>
            <a:r>
              <a:rPr lang="en-GB" sz="2000" dirty="0" smtClean="0"/>
              <a:t>hat we need to tell a trusted adult if anything worries or scares us on the internet.</a:t>
            </a:r>
            <a:endParaRPr lang="en-GB" sz="2000" dirty="0"/>
          </a:p>
        </p:txBody>
      </p:sp>
      <p:sp>
        <p:nvSpPr>
          <p:cNvPr id="8" name="TextBox 7"/>
          <p:cNvSpPr txBox="1"/>
          <p:nvPr/>
        </p:nvSpPr>
        <p:spPr>
          <a:xfrm>
            <a:off x="3357129" y="784750"/>
            <a:ext cx="6884988" cy="400110"/>
          </a:xfrm>
          <a:prstGeom prst="rect">
            <a:avLst/>
          </a:prstGeom>
          <a:noFill/>
        </p:spPr>
        <p:txBody>
          <a:bodyPr wrap="square" rtlCol="0">
            <a:spAutoFit/>
          </a:bodyPr>
          <a:lstStyle/>
          <a:p>
            <a:r>
              <a:rPr lang="en-GB" sz="2000" dirty="0" smtClean="0"/>
              <a:t>E-Safety Day teaches us lots of things:</a:t>
            </a:r>
            <a:endParaRPr lang="en-GB" sz="2000" dirty="0"/>
          </a:p>
        </p:txBody>
      </p:sp>
      <p:sp>
        <p:nvSpPr>
          <p:cNvPr id="10" name="AutoShape 2" descr="Futuristic glowing low polygonal wifi symbol isolated on dark blue  background. 641276 Vector Art at Vecteezy"/>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2000"/>
          </a:p>
        </p:txBody>
      </p:sp>
      <p:pic>
        <p:nvPicPr>
          <p:cNvPr id="13" name="Picture 12"/>
          <p:cNvPicPr>
            <a:picLocks noChangeAspect="1"/>
          </p:cNvPicPr>
          <p:nvPr/>
        </p:nvPicPr>
        <p:blipFill>
          <a:blip r:embed="rId3"/>
          <a:stretch>
            <a:fillRect/>
          </a:stretch>
        </p:blipFill>
        <p:spPr>
          <a:xfrm>
            <a:off x="5024437" y="2357437"/>
            <a:ext cx="2582863" cy="2582863"/>
          </a:xfrm>
          <a:prstGeom prst="rect">
            <a:avLst/>
          </a:prstGeom>
        </p:spPr>
      </p:pic>
      <p:cxnSp>
        <p:nvCxnSpPr>
          <p:cNvPr id="15" name="Straight Arrow Connector 14"/>
          <p:cNvCxnSpPr/>
          <p:nvPr/>
        </p:nvCxnSpPr>
        <p:spPr>
          <a:xfrm>
            <a:off x="3244057" y="3097051"/>
            <a:ext cx="1762917" cy="92884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stCxn id="5" idx="1"/>
          </p:cNvCxnSpPr>
          <p:nvPr/>
        </p:nvCxnSpPr>
        <p:spPr>
          <a:xfrm flipH="1" flipV="1">
            <a:off x="7624764" y="3368934"/>
            <a:ext cx="860424" cy="21773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flipH="1" flipV="1">
            <a:off x="7607300" y="4340135"/>
            <a:ext cx="1603159" cy="5345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flipH="1" flipV="1">
            <a:off x="7162800" y="5007641"/>
            <a:ext cx="1204913" cy="102395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flipV="1">
            <a:off x="1995055" y="4363938"/>
            <a:ext cx="3029382" cy="1508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4" name="Rectangle 33"/>
          <p:cNvSpPr/>
          <p:nvPr/>
        </p:nvSpPr>
        <p:spPr>
          <a:xfrm>
            <a:off x="3170" y="1295986"/>
            <a:ext cx="3581173" cy="400110"/>
          </a:xfrm>
          <a:prstGeom prst="rect">
            <a:avLst/>
          </a:prstGeom>
        </p:spPr>
        <p:txBody>
          <a:bodyPr wrap="none">
            <a:spAutoFit/>
          </a:bodyPr>
          <a:lstStyle/>
          <a:p>
            <a:r>
              <a:rPr lang="en-GB" sz="2000" dirty="0" smtClean="0">
                <a:hlinkClick r:id="rId4"/>
              </a:rPr>
              <a:t>https://www.childline.org.uk</a:t>
            </a:r>
            <a:endParaRPr lang="en-GB" sz="2000" dirty="0"/>
          </a:p>
        </p:txBody>
      </p:sp>
      <p:sp>
        <p:nvSpPr>
          <p:cNvPr id="11" name="TextBox 10"/>
          <p:cNvSpPr txBox="1"/>
          <p:nvPr/>
        </p:nvSpPr>
        <p:spPr>
          <a:xfrm>
            <a:off x="548985" y="5225420"/>
            <a:ext cx="4696691" cy="1015663"/>
          </a:xfrm>
          <a:prstGeom prst="rect">
            <a:avLst/>
          </a:prstGeom>
          <a:noFill/>
        </p:spPr>
        <p:txBody>
          <a:bodyPr wrap="square" rtlCol="0">
            <a:spAutoFit/>
          </a:bodyPr>
          <a:lstStyle/>
          <a:p>
            <a:r>
              <a:rPr lang="en-GB" sz="2000" dirty="0" smtClean="0"/>
              <a:t>If you say unkind things online, it can really hurt somebody’s feelings but you cannot see them to know.</a:t>
            </a:r>
            <a:endParaRPr lang="en-GB" sz="2000" dirty="0"/>
          </a:p>
        </p:txBody>
      </p:sp>
      <p:sp>
        <p:nvSpPr>
          <p:cNvPr id="17" name="TextBox 16"/>
          <p:cNvSpPr txBox="1"/>
          <p:nvPr/>
        </p:nvSpPr>
        <p:spPr>
          <a:xfrm>
            <a:off x="7848600" y="1413755"/>
            <a:ext cx="4281054" cy="1323439"/>
          </a:xfrm>
          <a:prstGeom prst="rect">
            <a:avLst/>
          </a:prstGeom>
          <a:noFill/>
        </p:spPr>
        <p:txBody>
          <a:bodyPr wrap="square" rtlCol="0">
            <a:spAutoFit/>
          </a:bodyPr>
          <a:lstStyle/>
          <a:p>
            <a:r>
              <a:rPr lang="en-GB" sz="2000" dirty="0" smtClean="0"/>
              <a:t>If you post something online or on the internet, it can be copied and shared so even if you delete it, it is still there.</a:t>
            </a:r>
            <a:endParaRPr lang="en-GB" sz="2000" dirty="0"/>
          </a:p>
        </p:txBody>
      </p:sp>
      <p:cxnSp>
        <p:nvCxnSpPr>
          <p:cNvPr id="21" name="Straight Arrow Connector 20"/>
          <p:cNvCxnSpPr/>
          <p:nvPr/>
        </p:nvCxnSpPr>
        <p:spPr>
          <a:xfrm flipV="1">
            <a:off x="4876800" y="5007641"/>
            <a:ext cx="762000" cy="51197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a:stCxn id="17" idx="1"/>
          </p:cNvCxnSpPr>
          <p:nvPr/>
        </p:nvCxnSpPr>
        <p:spPr>
          <a:xfrm flipH="1">
            <a:off x="7369355" y="2075475"/>
            <a:ext cx="479245" cy="28196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5024437" y="5849263"/>
            <a:ext cx="3793332" cy="646331"/>
          </a:xfrm>
          <a:prstGeom prst="rect">
            <a:avLst/>
          </a:prstGeom>
          <a:noFill/>
        </p:spPr>
        <p:txBody>
          <a:bodyPr wrap="square" rtlCol="0">
            <a:spAutoFit/>
          </a:bodyPr>
          <a:lstStyle/>
          <a:p>
            <a:r>
              <a:rPr lang="en-GB" dirty="0" smtClean="0"/>
              <a:t>Bullying online is called cyberbullying.</a:t>
            </a:r>
            <a:endParaRPr lang="en-GB" dirty="0"/>
          </a:p>
        </p:txBody>
      </p:sp>
      <p:cxnSp>
        <p:nvCxnSpPr>
          <p:cNvPr id="26" name="Straight Arrow Connector 25"/>
          <p:cNvCxnSpPr>
            <a:endCxn id="13" idx="2"/>
          </p:cNvCxnSpPr>
          <p:nvPr/>
        </p:nvCxnSpPr>
        <p:spPr>
          <a:xfrm flipV="1">
            <a:off x="6179127" y="4940300"/>
            <a:ext cx="136742" cy="90896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197536" y="2165882"/>
            <a:ext cx="4337265" cy="1015663"/>
          </a:xfrm>
          <a:prstGeom prst="rect">
            <a:avLst/>
          </a:prstGeom>
          <a:noFill/>
        </p:spPr>
        <p:txBody>
          <a:bodyPr wrap="square" rtlCol="0">
            <a:spAutoFit/>
          </a:bodyPr>
          <a:lstStyle/>
          <a:p>
            <a:r>
              <a:rPr lang="en-GB" sz="2000" dirty="0" smtClean="0"/>
              <a:t>To be respectful online when gaming (this is one of our core expectations).</a:t>
            </a:r>
            <a:endParaRPr lang="en-GB" sz="2000" dirty="0"/>
          </a:p>
        </p:txBody>
      </p:sp>
    </p:spTree>
    <p:extLst>
      <p:ext uri="{BB962C8B-B14F-4D97-AF65-F5344CB8AC3E}">
        <p14:creationId xmlns:p14="http://schemas.microsoft.com/office/powerpoint/2010/main" val="2888423973"/>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down)">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wipe(down)">
                                      <p:cBhvr>
                                        <p:cTn id="27" dur="500"/>
                                        <p:tgtEl>
                                          <p:spTgt spid="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wipe(down)">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53" presetClass="exit" presetSubtype="32" fill="hold" nodeType="clickEffect">
                                  <p:stCondLst>
                                    <p:cond delay="0"/>
                                  </p:stCondLst>
                                  <p:childTnLst>
                                    <p:anim calcmode="lin" valueType="num">
                                      <p:cBhvr>
                                        <p:cTn id="36" dur="500"/>
                                        <p:tgtEl>
                                          <p:spTgt spid="13"/>
                                        </p:tgtEl>
                                        <p:attrNameLst>
                                          <p:attrName>ppt_w</p:attrName>
                                        </p:attrNameLst>
                                      </p:cBhvr>
                                      <p:tavLst>
                                        <p:tav tm="0">
                                          <p:val>
                                            <p:strVal val="ppt_w"/>
                                          </p:val>
                                        </p:tav>
                                        <p:tav tm="100000">
                                          <p:val>
                                            <p:fltVal val="0"/>
                                          </p:val>
                                        </p:tav>
                                      </p:tavLst>
                                    </p:anim>
                                    <p:anim calcmode="lin" valueType="num">
                                      <p:cBhvr>
                                        <p:cTn id="37" dur="500"/>
                                        <p:tgtEl>
                                          <p:spTgt spid="13"/>
                                        </p:tgtEl>
                                        <p:attrNameLst>
                                          <p:attrName>ppt_h</p:attrName>
                                        </p:attrNameLst>
                                      </p:cBhvr>
                                      <p:tavLst>
                                        <p:tav tm="0">
                                          <p:val>
                                            <p:strVal val="ppt_h"/>
                                          </p:val>
                                        </p:tav>
                                        <p:tav tm="100000">
                                          <p:val>
                                            <p:fltVal val="0"/>
                                          </p:val>
                                        </p:tav>
                                      </p:tavLst>
                                    </p:anim>
                                    <p:animEffect transition="out" filter="fade">
                                      <p:cBhvr>
                                        <p:cTn id="38" dur="500"/>
                                        <p:tgtEl>
                                          <p:spTgt spid="13"/>
                                        </p:tgtEl>
                                      </p:cBhvr>
                                    </p:animEffect>
                                    <p:set>
                                      <p:cBhvr>
                                        <p:cTn id="39" dur="1" fill="hold">
                                          <p:stCondLst>
                                            <p:cond delay="499"/>
                                          </p:stCondLst>
                                        </p:cTn>
                                        <p:tgtEl>
                                          <p:spTgt spid="13"/>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34"/>
                                        </p:tgtEl>
                                        <p:attrNameLst>
                                          <p:attrName>style.visibility</p:attrName>
                                        </p:attrNameLst>
                                      </p:cBhvr>
                                      <p:to>
                                        <p:strVal val="visible"/>
                                      </p:to>
                                    </p:set>
                                    <p:animEffect transition="in" filter="fade">
                                      <p:cBhvr>
                                        <p:cTn id="44" dur="500"/>
                                        <p:tgtEl>
                                          <p:spTgt spid="34"/>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grpId="0" nodeType="clickEffect">
                                  <p:stCondLst>
                                    <p:cond delay="0"/>
                                  </p:stCondLst>
                                  <p:childTnLst>
                                    <p:set>
                                      <p:cBhvr>
                                        <p:cTn id="48" dur="1" fill="hold">
                                          <p:stCondLst>
                                            <p:cond delay="0"/>
                                          </p:stCondLst>
                                        </p:cTn>
                                        <p:tgtEl>
                                          <p:spTgt spid="25"/>
                                        </p:tgtEl>
                                        <p:attrNameLst>
                                          <p:attrName>style.visibility</p:attrName>
                                        </p:attrNameLst>
                                      </p:cBhvr>
                                      <p:to>
                                        <p:strVal val="visible"/>
                                      </p:to>
                                    </p:set>
                                    <p:animEffect transition="in" filter="wipe(down)">
                                      <p:cBhvr>
                                        <p:cTn id="49"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P spid="6" grpId="0"/>
      <p:bldP spid="7" grpId="0"/>
      <p:bldP spid="8" grpId="0"/>
      <p:bldP spid="34" grpId="0"/>
      <p:bldP spid="2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News and Events - Lancashire Constabulary"/>
          <p:cNvPicPr>
            <a:picLocks noChangeAspect="1" noChangeArrowheads="1"/>
          </p:cNvPicPr>
          <p:nvPr/>
        </p:nvPicPr>
        <p:blipFill rotWithShape="1">
          <a:blip r:embed="rId3">
            <a:extLst>
              <a:ext uri="{28A0092B-C50C-407E-A947-70E740481C1C}">
                <a14:useLocalDpi xmlns:a14="http://schemas.microsoft.com/office/drawing/2010/main" val="0"/>
              </a:ext>
            </a:extLst>
          </a:blip>
          <a:srcRect t="17198" r="17122"/>
          <a:stretch/>
        </p:blipFill>
        <p:spPr bwMode="auto">
          <a:xfrm>
            <a:off x="5308693" y="2837329"/>
            <a:ext cx="1444625" cy="2168899"/>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269615" y="2318117"/>
            <a:ext cx="3380509" cy="2677656"/>
          </a:xfrm>
          <a:prstGeom prst="rect">
            <a:avLst/>
          </a:prstGeom>
          <a:noFill/>
        </p:spPr>
        <p:txBody>
          <a:bodyPr wrap="square" rtlCol="0">
            <a:spAutoFit/>
          </a:bodyPr>
          <a:lstStyle/>
          <a:p>
            <a:r>
              <a:rPr lang="en-GB" sz="2400" dirty="0" smtClean="0"/>
              <a:t>Teachers are police checked to make sure they are safe to work with children. Teachers and other adults in school are trusted adults.</a:t>
            </a:r>
            <a:endParaRPr lang="en-GB" sz="2400" dirty="0"/>
          </a:p>
        </p:txBody>
      </p:sp>
      <p:cxnSp>
        <p:nvCxnSpPr>
          <p:cNvPr id="8" name="Straight Arrow Connector 7"/>
          <p:cNvCxnSpPr>
            <a:stCxn id="2050" idx="1"/>
          </p:cNvCxnSpPr>
          <p:nvPr/>
        </p:nvCxnSpPr>
        <p:spPr>
          <a:xfrm flipH="1" flipV="1">
            <a:off x="3221270" y="3477253"/>
            <a:ext cx="2087423" cy="44452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1" name="TextBox 10"/>
          <p:cNvSpPr txBox="1"/>
          <p:nvPr/>
        </p:nvSpPr>
        <p:spPr>
          <a:xfrm>
            <a:off x="181457" y="4936310"/>
            <a:ext cx="3556823" cy="1938992"/>
          </a:xfrm>
          <a:prstGeom prst="rect">
            <a:avLst/>
          </a:prstGeom>
          <a:noFill/>
        </p:spPr>
        <p:txBody>
          <a:bodyPr wrap="square" rtlCol="0">
            <a:spAutoFit/>
          </a:bodyPr>
          <a:lstStyle/>
          <a:p>
            <a:r>
              <a:rPr lang="en-GB" sz="2400" dirty="0" smtClean="0"/>
              <a:t>Visitors coming into school wear badges . This shows us that they are allowed to be in school.</a:t>
            </a:r>
            <a:endParaRPr lang="en-GB" sz="2400" dirty="0"/>
          </a:p>
        </p:txBody>
      </p:sp>
      <p:cxnSp>
        <p:nvCxnSpPr>
          <p:cNvPr id="13" name="Straight Arrow Connector 12"/>
          <p:cNvCxnSpPr/>
          <p:nvPr/>
        </p:nvCxnSpPr>
        <p:spPr>
          <a:xfrm flipH="1">
            <a:off x="3504045" y="4907398"/>
            <a:ext cx="1765543" cy="49844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5" name="TextBox 14"/>
          <p:cNvSpPr txBox="1"/>
          <p:nvPr/>
        </p:nvSpPr>
        <p:spPr>
          <a:xfrm>
            <a:off x="8178354" y="2507757"/>
            <a:ext cx="3844366" cy="1938992"/>
          </a:xfrm>
          <a:prstGeom prst="rect">
            <a:avLst/>
          </a:prstGeom>
          <a:noFill/>
        </p:spPr>
        <p:txBody>
          <a:bodyPr wrap="square" rtlCol="0">
            <a:spAutoFit/>
          </a:bodyPr>
          <a:lstStyle/>
          <a:p>
            <a:r>
              <a:rPr lang="en-GB" sz="2400" dirty="0" smtClean="0"/>
              <a:t>Gates are important because they keep children in; if they left the school site, they could get lost or hurt.</a:t>
            </a:r>
            <a:endParaRPr lang="en-GB" sz="2400" dirty="0"/>
          </a:p>
        </p:txBody>
      </p:sp>
      <p:sp>
        <p:nvSpPr>
          <p:cNvPr id="17" name="TextBox 16"/>
          <p:cNvSpPr txBox="1"/>
          <p:nvPr/>
        </p:nvSpPr>
        <p:spPr>
          <a:xfrm>
            <a:off x="8178354" y="4470785"/>
            <a:ext cx="4079546" cy="2246769"/>
          </a:xfrm>
          <a:prstGeom prst="rect">
            <a:avLst/>
          </a:prstGeom>
          <a:noFill/>
        </p:spPr>
        <p:txBody>
          <a:bodyPr wrap="square" rtlCol="0">
            <a:spAutoFit/>
          </a:bodyPr>
          <a:lstStyle/>
          <a:p>
            <a:r>
              <a:rPr lang="en-GB" sz="2000" dirty="0" smtClean="0"/>
              <a:t>Gates also stop animals coming into the school so that children do not get hurt. This also stops them from damaging our school environment. (We have the odd cat and chicken)</a:t>
            </a:r>
            <a:endParaRPr lang="en-GB" sz="2000" dirty="0"/>
          </a:p>
        </p:txBody>
      </p:sp>
      <p:cxnSp>
        <p:nvCxnSpPr>
          <p:cNvPr id="19" name="Straight Arrow Connector 18"/>
          <p:cNvCxnSpPr/>
          <p:nvPr/>
        </p:nvCxnSpPr>
        <p:spPr>
          <a:xfrm flipH="1" flipV="1">
            <a:off x="3504045" y="1339513"/>
            <a:ext cx="908331" cy="39903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pic>
        <p:nvPicPr>
          <p:cNvPr id="26" name="Picture 25"/>
          <p:cNvPicPr>
            <a:picLocks noChangeAspect="1"/>
          </p:cNvPicPr>
          <p:nvPr/>
        </p:nvPicPr>
        <p:blipFill>
          <a:blip r:embed="rId4"/>
          <a:stretch>
            <a:fillRect/>
          </a:stretch>
        </p:blipFill>
        <p:spPr>
          <a:xfrm>
            <a:off x="118392" y="91211"/>
            <a:ext cx="3016431" cy="2011959"/>
          </a:xfrm>
          <a:prstGeom prst="rect">
            <a:avLst/>
          </a:prstGeom>
        </p:spPr>
      </p:pic>
      <p:pic>
        <p:nvPicPr>
          <p:cNvPr id="27" name="Picture 26"/>
          <p:cNvPicPr>
            <a:picLocks noChangeAspect="1"/>
          </p:cNvPicPr>
          <p:nvPr/>
        </p:nvPicPr>
        <p:blipFill>
          <a:blip r:embed="rId4"/>
          <a:stretch>
            <a:fillRect/>
          </a:stretch>
        </p:blipFill>
        <p:spPr>
          <a:xfrm>
            <a:off x="8748849" y="114490"/>
            <a:ext cx="3290751" cy="2194931"/>
          </a:xfrm>
          <a:prstGeom prst="rect">
            <a:avLst/>
          </a:prstGeom>
        </p:spPr>
      </p:pic>
      <p:cxnSp>
        <p:nvCxnSpPr>
          <p:cNvPr id="33" name="Elbow Connector 32"/>
          <p:cNvCxnSpPr/>
          <p:nvPr/>
        </p:nvCxnSpPr>
        <p:spPr>
          <a:xfrm rot="10800000">
            <a:off x="1626609" y="2318117"/>
            <a:ext cx="6512640" cy="3306829"/>
          </a:xfrm>
          <a:prstGeom prst="bentConnector3">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3901795" y="286986"/>
            <a:ext cx="5376433" cy="523220"/>
          </a:xfrm>
          <a:prstGeom prst="rect">
            <a:avLst/>
          </a:prstGeom>
          <a:noFill/>
        </p:spPr>
        <p:txBody>
          <a:bodyPr wrap="square" rtlCol="0">
            <a:spAutoFit/>
          </a:bodyPr>
          <a:lstStyle/>
          <a:p>
            <a:r>
              <a:rPr lang="en-GB" sz="2800" dirty="0" smtClean="0"/>
              <a:t> People in school/fences</a:t>
            </a:r>
            <a:endParaRPr lang="en-GB" sz="2800" dirty="0"/>
          </a:p>
        </p:txBody>
      </p:sp>
      <p:sp>
        <p:nvSpPr>
          <p:cNvPr id="2" name="TextBox 1"/>
          <p:cNvSpPr txBox="1"/>
          <p:nvPr/>
        </p:nvSpPr>
        <p:spPr>
          <a:xfrm>
            <a:off x="4412376" y="1097191"/>
            <a:ext cx="4031673" cy="1200329"/>
          </a:xfrm>
          <a:prstGeom prst="rect">
            <a:avLst/>
          </a:prstGeom>
          <a:noFill/>
        </p:spPr>
        <p:txBody>
          <a:bodyPr wrap="square" rtlCol="0">
            <a:spAutoFit/>
          </a:bodyPr>
          <a:lstStyle/>
          <a:p>
            <a:r>
              <a:rPr lang="en-GB" sz="2400" dirty="0" smtClean="0"/>
              <a:t>Gates keep people we do not know out so we are safe. (strangers)</a:t>
            </a:r>
            <a:endParaRPr lang="en-GB" sz="2400" dirty="0"/>
          </a:p>
        </p:txBody>
      </p:sp>
      <p:cxnSp>
        <p:nvCxnSpPr>
          <p:cNvPr id="20" name="Straight Arrow Connector 19"/>
          <p:cNvCxnSpPr/>
          <p:nvPr/>
        </p:nvCxnSpPr>
        <p:spPr>
          <a:xfrm flipV="1">
            <a:off x="7493969" y="2424449"/>
            <a:ext cx="1444534" cy="28766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2" name="TextBox 11"/>
          <p:cNvSpPr txBox="1"/>
          <p:nvPr/>
        </p:nvSpPr>
        <p:spPr>
          <a:xfrm>
            <a:off x="3719383" y="5657671"/>
            <a:ext cx="4277036" cy="1200329"/>
          </a:xfrm>
          <a:prstGeom prst="rect">
            <a:avLst/>
          </a:prstGeom>
          <a:noFill/>
        </p:spPr>
        <p:txBody>
          <a:bodyPr wrap="square" rtlCol="0">
            <a:spAutoFit/>
          </a:bodyPr>
          <a:lstStyle/>
          <a:p>
            <a:r>
              <a:rPr lang="en-GB" sz="2400" dirty="0" smtClean="0"/>
              <a:t>Staff in school have first aid training. We have visits from the local PCSO.</a:t>
            </a:r>
            <a:endParaRPr lang="en-GB" sz="2400" dirty="0"/>
          </a:p>
        </p:txBody>
      </p:sp>
    </p:spTree>
    <p:extLst>
      <p:ext uri="{BB962C8B-B14F-4D97-AF65-F5344CB8AC3E}">
        <p14:creationId xmlns:p14="http://schemas.microsoft.com/office/powerpoint/2010/main" val="354486626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circle(in)">
                                      <p:cBhvr>
                                        <p:cTn id="7" dur="20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circle(in)">
                                      <p:cBhvr>
                                        <p:cTn id="12" dur="2000"/>
                                        <p:tgtEl>
                                          <p:spTgt spid="2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500"/>
                                        <p:tgtEl>
                                          <p:spTgt spid="1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
                                            <p:txEl>
                                              <p:pRg st="0" end="0"/>
                                            </p:txEl>
                                          </p:spTgt>
                                        </p:tgtEl>
                                        <p:attrNameLst>
                                          <p:attrName>style.visibility</p:attrName>
                                        </p:attrNameLst>
                                      </p:cBhvr>
                                      <p:to>
                                        <p:strVal val="visible"/>
                                      </p:to>
                                    </p:set>
                                    <p:animEffect transition="in" filter="fade">
                                      <p:cBhvr>
                                        <p:cTn id="32" dur="500"/>
                                        <p:tgtEl>
                                          <p:spTgt spid="15">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50" presetClass="entr" presetSubtype="0" decel="100000" fill="hold" nodeType="clickEffect">
                                  <p:stCondLst>
                                    <p:cond delay="0"/>
                                  </p:stCondLst>
                                  <p:childTnLst>
                                    <p:set>
                                      <p:cBhvr>
                                        <p:cTn id="36" dur="1" fill="hold">
                                          <p:stCondLst>
                                            <p:cond delay="0"/>
                                          </p:stCondLst>
                                        </p:cTn>
                                        <p:tgtEl>
                                          <p:spTgt spid="2050"/>
                                        </p:tgtEl>
                                        <p:attrNameLst>
                                          <p:attrName>style.visibility</p:attrName>
                                        </p:attrNameLst>
                                      </p:cBhvr>
                                      <p:to>
                                        <p:strVal val="visible"/>
                                      </p:to>
                                    </p:set>
                                    <p:anim calcmode="lin" valueType="num">
                                      <p:cBhvr>
                                        <p:cTn id="37" dur="1000" fill="hold"/>
                                        <p:tgtEl>
                                          <p:spTgt spid="2050"/>
                                        </p:tgtEl>
                                        <p:attrNameLst>
                                          <p:attrName>ppt_w</p:attrName>
                                        </p:attrNameLst>
                                      </p:cBhvr>
                                      <p:tavLst>
                                        <p:tav tm="0">
                                          <p:val>
                                            <p:strVal val="#ppt_w+.3"/>
                                          </p:val>
                                        </p:tav>
                                        <p:tav tm="100000">
                                          <p:val>
                                            <p:strVal val="#ppt_w"/>
                                          </p:val>
                                        </p:tav>
                                      </p:tavLst>
                                    </p:anim>
                                    <p:anim calcmode="lin" valueType="num">
                                      <p:cBhvr>
                                        <p:cTn id="38" dur="1000" fill="hold"/>
                                        <p:tgtEl>
                                          <p:spTgt spid="2050"/>
                                        </p:tgtEl>
                                        <p:attrNameLst>
                                          <p:attrName>ppt_h</p:attrName>
                                        </p:attrNameLst>
                                      </p:cBhvr>
                                      <p:tavLst>
                                        <p:tav tm="0">
                                          <p:val>
                                            <p:strVal val="#ppt_h"/>
                                          </p:val>
                                        </p:tav>
                                        <p:tav tm="100000">
                                          <p:val>
                                            <p:strVal val="#ppt_h"/>
                                          </p:val>
                                        </p:tav>
                                      </p:tavLst>
                                    </p:anim>
                                    <p:animEffect transition="in" filter="fade">
                                      <p:cBhvr>
                                        <p:cTn id="39" dur="1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1" grpId="0"/>
      <p:bldP spid="1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29924" y="-16723"/>
            <a:ext cx="6988629" cy="646331"/>
          </a:xfrm>
          <a:prstGeom prst="rect">
            <a:avLst/>
          </a:prstGeom>
          <a:noFill/>
        </p:spPr>
        <p:txBody>
          <a:bodyPr wrap="square" rtlCol="0">
            <a:prstTxWarp prst="textWave1">
              <a:avLst/>
            </a:prstTxWarp>
            <a:spAutoFit/>
          </a:bodyPr>
          <a:lstStyle/>
          <a:p>
            <a:r>
              <a:rPr lang="en-GB" sz="3600" u="sng" dirty="0" smtClean="0">
                <a:ln w="0"/>
                <a:solidFill>
                  <a:schemeClr val="accent1"/>
                </a:solidFill>
                <a:effectLst>
                  <a:glow rad="139700">
                    <a:schemeClr val="accent3">
                      <a:satMod val="175000"/>
                      <a:alpha val="40000"/>
                    </a:schemeClr>
                  </a:glow>
                  <a:outerShdw blurRad="63500" sx="102000" sy="102000" algn="ctr" rotWithShape="0">
                    <a:prstClr val="black">
                      <a:alpha val="40000"/>
                    </a:prstClr>
                  </a:outerShdw>
                </a:effectLst>
              </a:rPr>
              <a:t>Playground safety</a:t>
            </a:r>
            <a:endParaRPr lang="en-GB" sz="3600" u="sng" dirty="0">
              <a:ln w="0"/>
              <a:solidFill>
                <a:schemeClr val="accent1"/>
              </a:solidFill>
              <a:effectLst>
                <a:glow rad="139700">
                  <a:schemeClr val="accent3">
                    <a:satMod val="175000"/>
                    <a:alpha val="40000"/>
                  </a:schemeClr>
                </a:glow>
                <a:outerShdw blurRad="63500" sx="102000" sy="102000" algn="ctr" rotWithShape="0">
                  <a:prstClr val="black">
                    <a:alpha val="40000"/>
                  </a:prstClr>
                </a:outerShdw>
              </a:effectLst>
            </a:endParaRPr>
          </a:p>
        </p:txBody>
      </p:sp>
      <p:sp>
        <p:nvSpPr>
          <p:cNvPr id="3" name="TextBox 2"/>
          <p:cNvSpPr txBox="1"/>
          <p:nvPr/>
        </p:nvSpPr>
        <p:spPr>
          <a:xfrm flipH="1">
            <a:off x="3771453" y="2492522"/>
            <a:ext cx="4822580" cy="1477328"/>
          </a:xfrm>
          <a:prstGeom prst="rect">
            <a:avLst/>
          </a:prstGeom>
          <a:noFill/>
          <a:ln w="38100">
            <a:solidFill>
              <a:schemeClr val="tx1"/>
            </a:solidFill>
          </a:ln>
        </p:spPr>
        <p:txBody>
          <a:bodyPr wrap="square" rtlCol="0">
            <a:spAutoFit/>
          </a:bodyPr>
          <a:lstStyle/>
          <a:p>
            <a:r>
              <a:rPr lang="en-GB" dirty="0" smtClean="0"/>
              <a:t>Playtime staff look out for us and they make sure we don’t get injured on the playground. Teachers also create boundaries to keep us safe – we need suitable footwear at school. </a:t>
            </a:r>
            <a:endParaRPr lang="en-GB" dirty="0"/>
          </a:p>
        </p:txBody>
      </p:sp>
      <p:sp>
        <p:nvSpPr>
          <p:cNvPr id="5" name="TextBox 4"/>
          <p:cNvSpPr txBox="1"/>
          <p:nvPr/>
        </p:nvSpPr>
        <p:spPr>
          <a:xfrm>
            <a:off x="8790825" y="2051869"/>
            <a:ext cx="3243883" cy="2862322"/>
          </a:xfrm>
          <a:prstGeom prst="rect">
            <a:avLst/>
          </a:prstGeom>
          <a:noFill/>
          <a:ln w="38100">
            <a:solidFill>
              <a:schemeClr val="tx1"/>
            </a:solidFill>
          </a:ln>
        </p:spPr>
        <p:txBody>
          <a:bodyPr wrap="square" rtlCol="0">
            <a:spAutoFit/>
          </a:bodyPr>
          <a:lstStyle/>
          <a:p>
            <a:r>
              <a:rPr lang="en-GB" dirty="0" smtClean="0"/>
              <a:t>Our Play equipment is checked daily by staff to keep our playground and us safe. </a:t>
            </a:r>
            <a:r>
              <a:rPr lang="en-US" dirty="0"/>
              <a:t>Our trim trails and climbing equipment is checked by external </a:t>
            </a:r>
            <a:r>
              <a:rPr lang="en-US" dirty="0" smtClean="0"/>
              <a:t>providers </a:t>
            </a:r>
            <a:r>
              <a:rPr lang="en-US" dirty="0"/>
              <a:t>once a year and weekly by our caretakers.</a:t>
            </a:r>
          </a:p>
          <a:p>
            <a:r>
              <a:rPr lang="en-GB" dirty="0" smtClean="0"/>
              <a:t>Children also report any breakages.</a:t>
            </a:r>
            <a:endParaRPr lang="en-GB" dirty="0"/>
          </a:p>
        </p:txBody>
      </p:sp>
      <p:sp>
        <p:nvSpPr>
          <p:cNvPr id="8" name="TextBox 7"/>
          <p:cNvSpPr txBox="1"/>
          <p:nvPr/>
        </p:nvSpPr>
        <p:spPr>
          <a:xfrm>
            <a:off x="3031163" y="738702"/>
            <a:ext cx="5366077" cy="1477328"/>
          </a:xfrm>
          <a:prstGeom prst="rect">
            <a:avLst/>
          </a:prstGeom>
          <a:noFill/>
          <a:ln w="38100">
            <a:solidFill>
              <a:schemeClr val="tx1"/>
            </a:solidFill>
          </a:ln>
        </p:spPr>
        <p:txBody>
          <a:bodyPr wrap="square" rtlCol="0">
            <a:spAutoFit/>
          </a:bodyPr>
          <a:lstStyle/>
          <a:p>
            <a:r>
              <a:rPr lang="en-GB" dirty="0" smtClean="0"/>
              <a:t>If you have any problems, Year 5 and 6 are qualified peer mediators and we can help you tackle any kind of problem which happens in school. We help you to find solutions and resolve any problems.</a:t>
            </a:r>
            <a:endParaRPr lang="en-GB" dirty="0"/>
          </a:p>
        </p:txBody>
      </p:sp>
      <p:sp>
        <p:nvSpPr>
          <p:cNvPr id="10" name="TextBox 9"/>
          <p:cNvSpPr txBox="1"/>
          <p:nvPr/>
        </p:nvSpPr>
        <p:spPr>
          <a:xfrm>
            <a:off x="3893649" y="5836123"/>
            <a:ext cx="4448505" cy="923330"/>
          </a:xfrm>
          <a:prstGeom prst="rect">
            <a:avLst/>
          </a:prstGeom>
          <a:noFill/>
          <a:ln w="38100">
            <a:solidFill>
              <a:schemeClr val="tx1"/>
            </a:solidFill>
          </a:ln>
        </p:spPr>
        <p:txBody>
          <a:bodyPr wrap="square" rtlCol="0">
            <a:spAutoFit/>
          </a:bodyPr>
          <a:lstStyle/>
          <a:p>
            <a:r>
              <a:rPr lang="en-GB" dirty="0" smtClean="0"/>
              <a:t>As part of OPAL, we risk assess to ensure our safety when trying new things. – </a:t>
            </a:r>
            <a:endParaRPr lang="en-GB" dirty="0"/>
          </a:p>
        </p:txBody>
      </p:sp>
      <p:pic>
        <p:nvPicPr>
          <p:cNvPr id="9" name="Picture 8"/>
          <p:cNvPicPr>
            <a:picLocks noChangeAspect="1"/>
          </p:cNvPicPr>
          <p:nvPr/>
        </p:nvPicPr>
        <p:blipFill>
          <a:blip r:embed="rId3"/>
          <a:stretch>
            <a:fillRect/>
          </a:stretch>
        </p:blipFill>
        <p:spPr>
          <a:xfrm>
            <a:off x="157669" y="629608"/>
            <a:ext cx="2479909" cy="2035826"/>
          </a:xfrm>
          <a:prstGeom prst="rect">
            <a:avLst/>
          </a:prstGeom>
        </p:spPr>
      </p:pic>
      <p:pic>
        <p:nvPicPr>
          <p:cNvPr id="11" name="Picture 10"/>
          <p:cNvPicPr>
            <a:picLocks noChangeAspect="1"/>
          </p:cNvPicPr>
          <p:nvPr/>
        </p:nvPicPr>
        <p:blipFill>
          <a:blip r:embed="rId4"/>
          <a:stretch>
            <a:fillRect/>
          </a:stretch>
        </p:blipFill>
        <p:spPr>
          <a:xfrm>
            <a:off x="8993822" y="162560"/>
            <a:ext cx="3142107" cy="1775015"/>
          </a:xfrm>
          <a:prstGeom prst="rect">
            <a:avLst/>
          </a:prstGeom>
        </p:spPr>
      </p:pic>
      <p:sp>
        <p:nvSpPr>
          <p:cNvPr id="12" name="TextBox 11"/>
          <p:cNvSpPr txBox="1"/>
          <p:nvPr/>
        </p:nvSpPr>
        <p:spPr>
          <a:xfrm>
            <a:off x="8483863" y="5325546"/>
            <a:ext cx="3602474" cy="1015663"/>
          </a:xfrm>
          <a:prstGeom prst="rect">
            <a:avLst/>
          </a:prstGeom>
          <a:noFill/>
          <a:ln w="38100">
            <a:solidFill>
              <a:schemeClr val="tx1"/>
            </a:solidFill>
          </a:ln>
        </p:spPr>
        <p:txBody>
          <a:bodyPr wrap="square" rtlCol="0">
            <a:spAutoFit/>
          </a:bodyPr>
          <a:lstStyle/>
          <a:p>
            <a:r>
              <a:rPr lang="en-GB" sz="2000" dirty="0" smtClean="0"/>
              <a:t>We are allowed healthy snacks at morning break time. </a:t>
            </a:r>
            <a:endParaRPr lang="en-GB" sz="2000" dirty="0"/>
          </a:p>
        </p:txBody>
      </p:sp>
      <p:pic>
        <p:nvPicPr>
          <p:cNvPr id="13" name="Picture 12"/>
          <p:cNvPicPr>
            <a:picLocks noChangeAspect="1"/>
          </p:cNvPicPr>
          <p:nvPr/>
        </p:nvPicPr>
        <p:blipFill>
          <a:blip r:embed="rId5"/>
          <a:stretch>
            <a:fillRect/>
          </a:stretch>
        </p:blipFill>
        <p:spPr>
          <a:xfrm>
            <a:off x="334724" y="2834386"/>
            <a:ext cx="3277877" cy="3830574"/>
          </a:xfrm>
          <a:prstGeom prst="rect">
            <a:avLst/>
          </a:prstGeom>
        </p:spPr>
      </p:pic>
      <p:sp>
        <p:nvSpPr>
          <p:cNvPr id="4" name="TextBox 3"/>
          <p:cNvSpPr txBox="1"/>
          <p:nvPr/>
        </p:nvSpPr>
        <p:spPr>
          <a:xfrm>
            <a:off x="3987120" y="4175527"/>
            <a:ext cx="4391054" cy="1477328"/>
          </a:xfrm>
          <a:prstGeom prst="rect">
            <a:avLst/>
          </a:prstGeom>
          <a:noFill/>
          <a:ln w="38100">
            <a:solidFill>
              <a:schemeClr val="tx1"/>
            </a:solidFill>
          </a:ln>
        </p:spPr>
        <p:txBody>
          <a:bodyPr wrap="square" rtlCol="0">
            <a:spAutoFit/>
          </a:bodyPr>
          <a:lstStyle/>
          <a:p>
            <a:r>
              <a:rPr lang="en-GB" dirty="0" smtClean="0"/>
              <a:t>Safety monitors have been appointed and their role will be specifically to monitor and report any health and safety issues around school.</a:t>
            </a:r>
            <a:endParaRPr lang="en-GB" dirty="0"/>
          </a:p>
        </p:txBody>
      </p:sp>
    </p:spTree>
    <p:extLst>
      <p:ext uri="{BB962C8B-B14F-4D97-AF65-F5344CB8AC3E}">
        <p14:creationId xmlns:p14="http://schemas.microsoft.com/office/powerpoint/2010/main" val="3971048149"/>
      </p:ext>
    </p:extLst>
  </p:cSld>
  <p:clrMapOvr>
    <a:masterClrMapping/>
  </p:clrMapOvr>
  <mc:AlternateContent xmlns:mc="http://schemas.openxmlformats.org/markup-compatibility/2006" xmlns:p14="http://schemas.microsoft.com/office/powerpoint/2010/main">
    <mc:Choice Requires="p14">
      <p:transition spd="slow" p14:dur="800">
        <p:diamond/>
      </p:transition>
    </mc:Choice>
    <mc:Fallback xmlns="">
      <p:transition spd="slow">
        <p:diamond/>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randombar(horizont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randombar(horizont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61696" y="160338"/>
            <a:ext cx="2717800" cy="707886"/>
          </a:xfrm>
          <a:prstGeom prst="rect">
            <a:avLst/>
          </a:prstGeom>
          <a:noFill/>
        </p:spPr>
        <p:txBody>
          <a:bodyPr wrap="square" rtlCol="0">
            <a:spAutoFit/>
          </a:bodyPr>
          <a:lstStyle/>
          <a:p>
            <a:r>
              <a:rPr lang="en-GB" sz="4000" b="1" dirty="0" smtClean="0">
                <a:ln w="9525">
                  <a:solidFill>
                    <a:schemeClr val="bg1"/>
                  </a:solidFill>
                  <a:prstDash val="solid"/>
                </a:ln>
                <a:solidFill>
                  <a:schemeClr val="accent5"/>
                </a:solidFill>
                <a:effectLst>
                  <a:glow rad="139700">
                    <a:schemeClr val="accent2">
                      <a:satMod val="175000"/>
                      <a:alpha val="40000"/>
                    </a:schemeClr>
                  </a:glow>
                  <a:outerShdw blurRad="60007" dist="200025" dir="15000000" sy="30000" kx="-1800000" algn="bl" rotWithShape="0">
                    <a:prstClr val="black">
                      <a:alpha val="32000"/>
                    </a:prstClr>
                  </a:outerShdw>
                </a:effectLst>
              </a:rPr>
              <a:t>PE Safety</a:t>
            </a:r>
            <a:endParaRPr lang="en-GB" sz="4000" b="1" dirty="0">
              <a:ln w="9525">
                <a:solidFill>
                  <a:schemeClr val="bg1"/>
                </a:solidFill>
                <a:prstDash val="solid"/>
              </a:ln>
              <a:solidFill>
                <a:schemeClr val="accent5"/>
              </a:solidFill>
              <a:effectLst>
                <a:glow rad="139700">
                  <a:schemeClr val="accent2">
                    <a:satMod val="175000"/>
                    <a:alpha val="40000"/>
                  </a:schemeClr>
                </a:glow>
                <a:outerShdw blurRad="60007" dist="200025" dir="15000000" sy="30000" kx="-1800000" algn="bl" rotWithShape="0">
                  <a:prstClr val="black">
                    <a:alpha val="32000"/>
                  </a:prstClr>
                </a:outerShdw>
              </a:effectLst>
            </a:endParaRPr>
          </a:p>
        </p:txBody>
      </p:sp>
      <p:sp>
        <p:nvSpPr>
          <p:cNvPr id="3" name="AutoShape 2" descr="Goxhill Primary School Barrow upon Humber - Home Pag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 name="TextBox 4"/>
          <p:cNvSpPr txBox="1"/>
          <p:nvPr/>
        </p:nvSpPr>
        <p:spPr>
          <a:xfrm>
            <a:off x="224663" y="3126554"/>
            <a:ext cx="4061012" cy="1569660"/>
          </a:xfrm>
          <a:prstGeom prst="rect">
            <a:avLst/>
          </a:prstGeom>
          <a:noFill/>
          <a:ln w="38100">
            <a:solidFill>
              <a:schemeClr val="tx1"/>
            </a:solidFill>
          </a:ln>
        </p:spPr>
        <p:txBody>
          <a:bodyPr wrap="square" rtlCol="0">
            <a:spAutoFit/>
          </a:bodyPr>
          <a:lstStyle/>
          <a:p>
            <a:r>
              <a:rPr lang="en-GB" sz="2400" dirty="0" smtClean="0"/>
              <a:t>Warm-ups in PE keep you safe because if you do not do them,</a:t>
            </a:r>
            <a:r>
              <a:rPr lang="en-GB" sz="2400" dirty="0"/>
              <a:t> </a:t>
            </a:r>
            <a:r>
              <a:rPr lang="en-GB" sz="2400" dirty="0" smtClean="0"/>
              <a:t>you could strain or pull a muscle.</a:t>
            </a:r>
            <a:endParaRPr lang="en-GB" sz="2400" dirty="0"/>
          </a:p>
        </p:txBody>
      </p:sp>
      <p:sp>
        <p:nvSpPr>
          <p:cNvPr id="7" name="TextBox 6"/>
          <p:cNvSpPr txBox="1"/>
          <p:nvPr/>
        </p:nvSpPr>
        <p:spPr>
          <a:xfrm>
            <a:off x="8101234" y="4445375"/>
            <a:ext cx="3886201" cy="1938992"/>
          </a:xfrm>
          <a:prstGeom prst="rect">
            <a:avLst/>
          </a:prstGeom>
          <a:noFill/>
          <a:ln w="38100">
            <a:solidFill>
              <a:schemeClr val="tx1"/>
            </a:solidFill>
          </a:ln>
        </p:spPr>
        <p:txBody>
          <a:bodyPr wrap="square" rtlCol="0">
            <a:spAutoFit/>
          </a:bodyPr>
          <a:lstStyle/>
          <a:p>
            <a:r>
              <a:rPr lang="en-GB" sz="2400" dirty="0" smtClean="0"/>
              <a:t>In Lower Key Stage 2 we complete a pedestrian training course which also helps keep us safe on the roads. </a:t>
            </a:r>
            <a:endParaRPr lang="en-GB" sz="2400" dirty="0"/>
          </a:p>
        </p:txBody>
      </p:sp>
      <p:sp>
        <p:nvSpPr>
          <p:cNvPr id="8" name="TextBox 7"/>
          <p:cNvSpPr txBox="1"/>
          <p:nvPr/>
        </p:nvSpPr>
        <p:spPr>
          <a:xfrm>
            <a:off x="3206411" y="315497"/>
            <a:ext cx="3572933" cy="2308324"/>
          </a:xfrm>
          <a:prstGeom prst="rect">
            <a:avLst/>
          </a:prstGeom>
          <a:noFill/>
          <a:ln w="38100">
            <a:solidFill>
              <a:schemeClr val="tx1"/>
            </a:solidFill>
          </a:ln>
        </p:spPr>
        <p:txBody>
          <a:bodyPr wrap="square" rtlCol="0">
            <a:spAutoFit/>
          </a:bodyPr>
          <a:lstStyle/>
          <a:p>
            <a:r>
              <a:rPr lang="en-GB" sz="2400" dirty="0" smtClean="0"/>
              <a:t>Cycling proficiency help us to be safe on the road outside of school when we are with our friends and families.</a:t>
            </a:r>
            <a:endParaRPr lang="en-GB" sz="2400" dirty="0"/>
          </a:p>
        </p:txBody>
      </p:sp>
      <p:sp>
        <p:nvSpPr>
          <p:cNvPr id="9" name="TextBox 8"/>
          <p:cNvSpPr txBox="1"/>
          <p:nvPr/>
        </p:nvSpPr>
        <p:spPr>
          <a:xfrm>
            <a:off x="4434503" y="2815743"/>
            <a:ext cx="3533809" cy="1938992"/>
          </a:xfrm>
          <a:prstGeom prst="rect">
            <a:avLst/>
          </a:prstGeom>
          <a:noFill/>
          <a:ln w="38100">
            <a:solidFill>
              <a:schemeClr val="tx1"/>
            </a:solidFill>
          </a:ln>
        </p:spPr>
        <p:txBody>
          <a:bodyPr wrap="square" rtlCol="0">
            <a:spAutoFit/>
          </a:bodyPr>
          <a:lstStyle/>
          <a:p>
            <a:r>
              <a:rPr lang="en-GB" sz="2400" dirty="0" smtClean="0"/>
              <a:t>In Lower Key Stage </a:t>
            </a:r>
            <a:r>
              <a:rPr lang="en-GB" sz="2400" dirty="0"/>
              <a:t>2</a:t>
            </a:r>
            <a:r>
              <a:rPr lang="en-GB" sz="2400" dirty="0" smtClean="0"/>
              <a:t>, you learn how to swim and be safe in water. This is an important life skill. </a:t>
            </a:r>
            <a:endParaRPr lang="en-GB" sz="2400" dirty="0"/>
          </a:p>
        </p:txBody>
      </p:sp>
      <p:pic>
        <p:nvPicPr>
          <p:cNvPr id="6" name="Picture 5"/>
          <p:cNvPicPr>
            <a:picLocks noChangeAspect="1"/>
          </p:cNvPicPr>
          <p:nvPr/>
        </p:nvPicPr>
        <p:blipFill>
          <a:blip r:embed="rId3"/>
          <a:stretch>
            <a:fillRect/>
          </a:stretch>
        </p:blipFill>
        <p:spPr>
          <a:xfrm>
            <a:off x="7114540" y="203199"/>
            <a:ext cx="4930002" cy="2321687"/>
          </a:xfrm>
          <a:prstGeom prst="rect">
            <a:avLst/>
          </a:prstGeom>
        </p:spPr>
      </p:pic>
      <p:pic>
        <p:nvPicPr>
          <p:cNvPr id="10" name="Picture 9"/>
          <p:cNvPicPr>
            <a:picLocks noChangeAspect="1"/>
          </p:cNvPicPr>
          <p:nvPr/>
        </p:nvPicPr>
        <p:blipFill>
          <a:blip r:embed="rId4"/>
          <a:stretch>
            <a:fillRect/>
          </a:stretch>
        </p:blipFill>
        <p:spPr>
          <a:xfrm>
            <a:off x="155575" y="4813256"/>
            <a:ext cx="4507942" cy="1945714"/>
          </a:xfrm>
          <a:prstGeom prst="rect">
            <a:avLst/>
          </a:prstGeom>
        </p:spPr>
      </p:pic>
      <p:pic>
        <p:nvPicPr>
          <p:cNvPr id="11" name="Picture 10"/>
          <p:cNvPicPr>
            <a:picLocks noChangeAspect="1"/>
          </p:cNvPicPr>
          <p:nvPr/>
        </p:nvPicPr>
        <p:blipFill>
          <a:blip r:embed="rId5"/>
          <a:stretch>
            <a:fillRect/>
          </a:stretch>
        </p:blipFill>
        <p:spPr>
          <a:xfrm>
            <a:off x="460375" y="942895"/>
            <a:ext cx="2303316" cy="1990931"/>
          </a:xfrm>
          <a:prstGeom prst="rect">
            <a:avLst/>
          </a:prstGeom>
        </p:spPr>
      </p:pic>
    </p:spTree>
    <p:extLst>
      <p:ext uri="{BB962C8B-B14F-4D97-AF65-F5344CB8AC3E}">
        <p14:creationId xmlns:p14="http://schemas.microsoft.com/office/powerpoint/2010/main" val="12883359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P spid="7" grpId="0" animBg="1"/>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487584" y="215898"/>
            <a:ext cx="5518765" cy="646331"/>
          </a:xfrm>
          <a:prstGeom prst="rect">
            <a:avLst/>
          </a:prstGeom>
          <a:noFill/>
        </p:spPr>
        <p:txBody>
          <a:bodyPr wrap="square" rtlCol="0">
            <a:spAutoFit/>
          </a:bodyPr>
          <a:lstStyle/>
          <a:p>
            <a:r>
              <a:rPr lang="en-GB" sz="3600" b="1" i="1" u="sng"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glow rad="139700">
                    <a:schemeClr val="accent5">
                      <a:satMod val="175000"/>
                      <a:alpha val="40000"/>
                    </a:schemeClr>
                  </a:glow>
                </a:effectLst>
              </a:rPr>
              <a:t>Hygiene and allergies</a:t>
            </a:r>
            <a:endParaRPr lang="en-GB" sz="3600" b="1" i="1" u="sng"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glow rad="139700">
                  <a:schemeClr val="accent5">
                    <a:satMod val="175000"/>
                    <a:alpha val="40000"/>
                  </a:schemeClr>
                </a:glow>
              </a:effectLst>
            </a:endParaRPr>
          </a:p>
        </p:txBody>
      </p:sp>
      <p:sp>
        <p:nvSpPr>
          <p:cNvPr id="3" name="TextBox 2"/>
          <p:cNvSpPr txBox="1"/>
          <p:nvPr/>
        </p:nvSpPr>
        <p:spPr>
          <a:xfrm>
            <a:off x="230186" y="3791288"/>
            <a:ext cx="5149534" cy="1323439"/>
          </a:xfrm>
          <a:prstGeom prst="rect">
            <a:avLst/>
          </a:prstGeom>
          <a:noFill/>
          <a:ln w="38100">
            <a:solidFill>
              <a:schemeClr val="tx1"/>
            </a:solidFill>
          </a:ln>
        </p:spPr>
        <p:txBody>
          <a:bodyPr wrap="square" rtlCol="0">
            <a:spAutoFit/>
          </a:bodyPr>
          <a:lstStyle/>
          <a:p>
            <a:r>
              <a:rPr lang="en-GB" sz="2000" dirty="0" smtClean="0"/>
              <a:t>Our kitchen staff follow all of the food hygiene rules to keep us safe: they wash their hands, tie their hair back, store and dispose of food correctly.</a:t>
            </a:r>
            <a:endParaRPr lang="en-GB" sz="2000" dirty="0"/>
          </a:p>
        </p:txBody>
      </p:sp>
      <p:sp>
        <p:nvSpPr>
          <p:cNvPr id="4" name="TextBox 3"/>
          <p:cNvSpPr txBox="1"/>
          <p:nvPr/>
        </p:nvSpPr>
        <p:spPr>
          <a:xfrm>
            <a:off x="5644627" y="3811849"/>
            <a:ext cx="5308600" cy="1631216"/>
          </a:xfrm>
          <a:prstGeom prst="rect">
            <a:avLst/>
          </a:prstGeom>
          <a:noFill/>
          <a:ln w="38100">
            <a:solidFill>
              <a:schemeClr val="tx1"/>
            </a:solidFill>
          </a:ln>
        </p:spPr>
        <p:txBody>
          <a:bodyPr wrap="square" rtlCol="0">
            <a:spAutoFit/>
          </a:bodyPr>
          <a:lstStyle/>
          <a:p>
            <a:r>
              <a:rPr lang="en-GB" sz="2000" dirty="0" smtClean="0"/>
              <a:t>After washing up plates and bowls, the kitchen staff sterilise the equipment to kill all leftover germs. They provide a balanced diet throughout the week to keep us and our bodies healthy.</a:t>
            </a:r>
            <a:endParaRPr lang="en-GB" sz="2000" dirty="0"/>
          </a:p>
        </p:txBody>
      </p:sp>
      <p:sp>
        <p:nvSpPr>
          <p:cNvPr id="5" name="TextBox 4"/>
          <p:cNvSpPr txBox="1"/>
          <p:nvPr/>
        </p:nvSpPr>
        <p:spPr>
          <a:xfrm>
            <a:off x="4270375" y="1404650"/>
            <a:ext cx="5041900" cy="1938992"/>
          </a:xfrm>
          <a:prstGeom prst="rect">
            <a:avLst/>
          </a:prstGeom>
          <a:noFill/>
          <a:ln w="38100">
            <a:solidFill>
              <a:schemeClr val="tx1"/>
            </a:solidFill>
          </a:ln>
        </p:spPr>
        <p:txBody>
          <a:bodyPr wrap="square" rtlCol="0">
            <a:spAutoFit/>
          </a:bodyPr>
          <a:lstStyle/>
          <a:p>
            <a:r>
              <a:rPr lang="en-GB" sz="2000" dirty="0" smtClean="0"/>
              <a:t>Kitchen staff are aware of individual food allergies so they provide different meals to those who have them if needed. We also don’t allow nuts on the school site in case children or adults have an intolerance. </a:t>
            </a:r>
            <a:endParaRPr lang="en-GB" sz="2000"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6010"/>
            <a:ext cx="4096544" cy="2937761"/>
          </a:xfrm>
          <a:prstGeom prst="ellipse">
            <a:avLst/>
          </a:prstGeom>
          <a:ln w="190500" cap="rnd">
            <a:solidFill>
              <a:schemeClr val="bg1">
                <a:lumMod val="95000"/>
                <a:lumOff val="5000"/>
              </a:schemeClr>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07056" y="-11940"/>
            <a:ext cx="3384944" cy="1748339"/>
          </a:xfrm>
          <a:prstGeom prst="ellipse">
            <a:avLst/>
          </a:prstGeom>
          <a:ln>
            <a:noFill/>
          </a:ln>
          <a:effectLst>
            <a:softEdge rad="112500"/>
          </a:effectLst>
        </p:spPr>
      </p:pic>
      <p:sp>
        <p:nvSpPr>
          <p:cNvPr id="6" name="TextBox 5"/>
          <p:cNvSpPr txBox="1"/>
          <p:nvPr/>
        </p:nvSpPr>
        <p:spPr>
          <a:xfrm>
            <a:off x="631428" y="5569888"/>
            <a:ext cx="5127627" cy="1015663"/>
          </a:xfrm>
          <a:prstGeom prst="rect">
            <a:avLst/>
          </a:prstGeom>
          <a:noFill/>
          <a:ln w="38100">
            <a:solidFill>
              <a:schemeClr val="tx1"/>
            </a:solidFill>
          </a:ln>
        </p:spPr>
        <p:txBody>
          <a:bodyPr wrap="square" rtlCol="0">
            <a:spAutoFit/>
          </a:bodyPr>
          <a:lstStyle/>
          <a:p>
            <a:r>
              <a:rPr lang="en-GB" sz="2000" dirty="0" smtClean="0"/>
              <a:t>Every night, the caretaker cleans the school to get rid of any germs and keep us safe.</a:t>
            </a:r>
            <a:endParaRPr lang="en-GB" sz="2000" dirty="0"/>
          </a:p>
        </p:txBody>
      </p:sp>
      <p:sp>
        <p:nvSpPr>
          <p:cNvPr id="9" name="Rectangle 8"/>
          <p:cNvSpPr/>
          <p:nvPr/>
        </p:nvSpPr>
        <p:spPr>
          <a:xfrm>
            <a:off x="6759181" y="5642645"/>
            <a:ext cx="4713683" cy="1015663"/>
          </a:xfrm>
          <a:prstGeom prst="rect">
            <a:avLst/>
          </a:prstGeom>
          <a:ln w="38100">
            <a:solidFill>
              <a:schemeClr val="tx1"/>
            </a:solidFill>
          </a:ln>
        </p:spPr>
        <p:txBody>
          <a:bodyPr wrap="square">
            <a:spAutoFit/>
          </a:bodyPr>
          <a:lstStyle/>
          <a:p>
            <a:r>
              <a:rPr lang="en-GB" sz="2000" dirty="0"/>
              <a:t>The caretaker looks after the school and fixes anything that is broken to stop us getting hurt. </a:t>
            </a:r>
          </a:p>
        </p:txBody>
      </p:sp>
      <p:sp>
        <p:nvSpPr>
          <p:cNvPr id="10" name="TextBox 9"/>
          <p:cNvSpPr txBox="1"/>
          <p:nvPr/>
        </p:nvSpPr>
        <p:spPr>
          <a:xfrm>
            <a:off x="9567350" y="1751936"/>
            <a:ext cx="2369574" cy="1938992"/>
          </a:xfrm>
          <a:prstGeom prst="rect">
            <a:avLst/>
          </a:prstGeom>
          <a:noFill/>
          <a:ln w="38100">
            <a:solidFill>
              <a:schemeClr val="tx1"/>
            </a:solidFill>
          </a:ln>
        </p:spPr>
        <p:txBody>
          <a:bodyPr wrap="square" rtlCol="0">
            <a:spAutoFit/>
          </a:bodyPr>
          <a:lstStyle/>
          <a:p>
            <a:r>
              <a:rPr lang="en-GB" sz="2000" dirty="0" smtClean="0"/>
              <a:t>All teaching staff are required to undertake a Food Hygiene Course before teaching DT</a:t>
            </a:r>
            <a:endParaRPr lang="en-GB" sz="2000" dirty="0"/>
          </a:p>
        </p:txBody>
      </p:sp>
    </p:spTree>
    <p:extLst>
      <p:ext uri="{BB962C8B-B14F-4D97-AF65-F5344CB8AC3E}">
        <p14:creationId xmlns:p14="http://schemas.microsoft.com/office/powerpoint/2010/main" val="8827433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barn(inVertical)">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circle(in)">
                                      <p:cBhvr>
                                        <p:cTn id="27" dur="20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8" presetClass="entr" presetSubtype="16" fill="hold"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diamond(in)">
                                      <p:cBhvr>
                                        <p:cTn id="32"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 grpId="0" animBg="1"/>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5332" y="4638181"/>
            <a:ext cx="4792979" cy="1938992"/>
          </a:xfrm>
          <a:prstGeom prst="rect">
            <a:avLst/>
          </a:prstGeom>
          <a:noFill/>
          <a:ln w="38100">
            <a:solidFill>
              <a:schemeClr val="tx1"/>
            </a:solidFill>
          </a:ln>
        </p:spPr>
        <p:txBody>
          <a:bodyPr wrap="square" rtlCol="0">
            <a:spAutoFit/>
          </a:bodyPr>
          <a:lstStyle/>
          <a:p>
            <a:r>
              <a:rPr lang="en-GB" sz="2000" dirty="0" smtClean="0"/>
              <a:t>Big Talk keeps us safe by helping us understand different body parts. They also tell us what is appropriate and inappropriate to do with our bodies. It also teaches us about healthy relationships. </a:t>
            </a:r>
            <a:endParaRPr lang="en-GB" sz="2000" dirty="0"/>
          </a:p>
        </p:txBody>
      </p:sp>
      <p:sp>
        <p:nvSpPr>
          <p:cNvPr id="3" name="TextBox 2"/>
          <p:cNvSpPr txBox="1"/>
          <p:nvPr/>
        </p:nvSpPr>
        <p:spPr>
          <a:xfrm>
            <a:off x="3025775" y="266700"/>
            <a:ext cx="8333105" cy="584775"/>
          </a:xfrm>
          <a:prstGeom prst="rect">
            <a:avLst/>
          </a:prstGeom>
          <a:noFill/>
        </p:spPr>
        <p:txBody>
          <a:bodyPr wrap="square" rtlCol="0">
            <a:spAutoFit/>
          </a:bodyPr>
          <a:lstStyle/>
          <a:p>
            <a:r>
              <a:rPr lang="en-GB" sz="3200" u="sng" dirty="0" smtClean="0">
                <a:ln>
                  <a:solidFill>
                    <a:schemeClr val="accent5">
                      <a:lumMod val="75000"/>
                    </a:schemeClr>
                  </a:solidFill>
                </a:ln>
                <a:solidFill>
                  <a:srgbClr val="FFFF00"/>
                </a:solidFill>
                <a:effectLst>
                  <a:glow rad="139700">
                    <a:schemeClr val="accent4">
                      <a:satMod val="175000"/>
                      <a:alpha val="40000"/>
                    </a:schemeClr>
                  </a:glow>
                </a:effectLst>
              </a:rPr>
              <a:t>Big talk and Anti-bullying/PSHE </a:t>
            </a:r>
            <a:endParaRPr lang="en-GB" sz="3200" u="sng" dirty="0">
              <a:ln>
                <a:solidFill>
                  <a:schemeClr val="accent5">
                    <a:lumMod val="75000"/>
                  </a:schemeClr>
                </a:solidFill>
              </a:ln>
              <a:solidFill>
                <a:srgbClr val="FFFF00"/>
              </a:solidFill>
              <a:effectLst>
                <a:glow rad="139700">
                  <a:schemeClr val="accent4">
                    <a:satMod val="175000"/>
                    <a:alpha val="40000"/>
                  </a:schemeClr>
                </a:glow>
              </a:effectLst>
            </a:endParaRPr>
          </a:p>
        </p:txBody>
      </p:sp>
      <p:sp>
        <p:nvSpPr>
          <p:cNvPr id="5" name="TextBox 4"/>
          <p:cNvSpPr txBox="1"/>
          <p:nvPr/>
        </p:nvSpPr>
        <p:spPr>
          <a:xfrm>
            <a:off x="7401049" y="3859964"/>
            <a:ext cx="4714751" cy="2246769"/>
          </a:xfrm>
          <a:prstGeom prst="rect">
            <a:avLst/>
          </a:prstGeom>
          <a:noFill/>
          <a:ln w="38100">
            <a:solidFill>
              <a:schemeClr val="tx1"/>
            </a:solidFill>
          </a:ln>
        </p:spPr>
        <p:txBody>
          <a:bodyPr wrap="square" rtlCol="0">
            <a:spAutoFit/>
          </a:bodyPr>
          <a:lstStyle/>
          <a:p>
            <a:r>
              <a:rPr lang="en-GB" sz="2000" dirty="0" smtClean="0"/>
              <a:t>Anti-Bullying keeps us safe because when people are bullied it affects them both mentally and physically. If</a:t>
            </a:r>
            <a:r>
              <a:rPr lang="en-GB" sz="2000" dirty="0"/>
              <a:t> </a:t>
            </a:r>
            <a:r>
              <a:rPr lang="en-GB" sz="2000" dirty="0" smtClean="0"/>
              <a:t>people don’t tell a trusted adult, they will become sad. Bullying  needs to be stopped before it becomes serious</a:t>
            </a:r>
            <a:r>
              <a:rPr lang="en-GB" sz="2000" dirty="0"/>
              <a:t>!</a:t>
            </a:r>
          </a:p>
        </p:txBody>
      </p:sp>
      <p:sp>
        <p:nvSpPr>
          <p:cNvPr id="6" name="TextBox 5"/>
          <p:cNvSpPr txBox="1"/>
          <p:nvPr/>
        </p:nvSpPr>
        <p:spPr>
          <a:xfrm>
            <a:off x="185076" y="1387053"/>
            <a:ext cx="7007251" cy="2246769"/>
          </a:xfrm>
          <a:prstGeom prst="rect">
            <a:avLst/>
          </a:prstGeom>
          <a:noFill/>
          <a:ln w="38100">
            <a:solidFill>
              <a:schemeClr val="tx1"/>
            </a:solidFill>
          </a:ln>
        </p:spPr>
        <p:txBody>
          <a:bodyPr wrap="square" rtlCol="0">
            <a:spAutoFit/>
          </a:bodyPr>
          <a:lstStyle>
            <a:defPPr>
              <a:defRPr lang="en-US"/>
            </a:defPPr>
            <a:lvl1pPr>
              <a:defRPr sz="2400"/>
            </a:lvl1pPr>
          </a:lstStyle>
          <a:p>
            <a:r>
              <a:rPr lang="en-GB" sz="2000" dirty="0"/>
              <a:t>PSHE keeps us safe because it teaches us how to keep our bodies clean and </a:t>
            </a:r>
            <a:r>
              <a:rPr lang="en-GB" sz="2000" dirty="0" smtClean="0"/>
              <a:t>healthy, be kind to each other, celebrate each other’s differences, have good personal hygiene and </a:t>
            </a:r>
            <a:r>
              <a:rPr lang="en-GB" sz="2000" dirty="0"/>
              <a:t>also maintain a balanced diet. </a:t>
            </a:r>
            <a:r>
              <a:rPr lang="en-GB" sz="2000" dirty="0" smtClean="0"/>
              <a:t>It </a:t>
            </a:r>
            <a:r>
              <a:rPr lang="en-GB" sz="2000" dirty="0"/>
              <a:t>teaches us </a:t>
            </a:r>
            <a:r>
              <a:rPr lang="en-GB" sz="2000" dirty="0" smtClean="0"/>
              <a:t>to care about what happens, </a:t>
            </a:r>
            <a:r>
              <a:rPr lang="en-GB" sz="2000" dirty="0"/>
              <a:t>not just in our </a:t>
            </a:r>
            <a:r>
              <a:rPr lang="en-GB" sz="2000" dirty="0" smtClean="0"/>
              <a:t>community, but </a:t>
            </a:r>
            <a:r>
              <a:rPr lang="en-GB" sz="2000" dirty="0"/>
              <a:t>in </a:t>
            </a:r>
            <a:r>
              <a:rPr lang="en-GB" sz="2000" dirty="0" smtClean="0"/>
              <a:t>other communities and other countries .We learn to have empathy for others.</a:t>
            </a:r>
            <a:endParaRPr lang="en-GB" sz="2000" dirty="0"/>
          </a:p>
        </p:txBody>
      </p:sp>
      <p:pic>
        <p:nvPicPr>
          <p:cNvPr id="7" name="Picture 6"/>
          <p:cNvPicPr>
            <a:picLocks noChangeAspect="1"/>
          </p:cNvPicPr>
          <p:nvPr/>
        </p:nvPicPr>
        <p:blipFill>
          <a:blip r:embed="rId3"/>
          <a:stretch>
            <a:fillRect/>
          </a:stretch>
        </p:blipFill>
        <p:spPr>
          <a:xfrm>
            <a:off x="7890827" y="943849"/>
            <a:ext cx="4224973" cy="2361625"/>
          </a:xfrm>
          <a:prstGeom prst="rect">
            <a:avLst/>
          </a:prstGeom>
        </p:spPr>
      </p:pic>
      <p:pic>
        <p:nvPicPr>
          <p:cNvPr id="8" name="Picture 7"/>
          <p:cNvPicPr>
            <a:picLocks noChangeAspect="1"/>
          </p:cNvPicPr>
          <p:nvPr/>
        </p:nvPicPr>
        <p:blipFill>
          <a:blip r:embed="rId4"/>
          <a:stretch>
            <a:fillRect/>
          </a:stretch>
        </p:blipFill>
        <p:spPr>
          <a:xfrm>
            <a:off x="5032169" y="3859964"/>
            <a:ext cx="2265022" cy="2044534"/>
          </a:xfrm>
          <a:prstGeom prst="rect">
            <a:avLst/>
          </a:prstGeom>
        </p:spPr>
      </p:pic>
    </p:spTree>
    <p:extLst>
      <p:ext uri="{BB962C8B-B14F-4D97-AF65-F5344CB8AC3E}">
        <p14:creationId xmlns:p14="http://schemas.microsoft.com/office/powerpoint/2010/main" val="4277184571"/>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barn(inVertical)">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p:cTn id="19" dur="1000" fill="hold"/>
                                        <p:tgtEl>
                                          <p:spTgt spid="7"/>
                                        </p:tgtEl>
                                        <p:attrNameLst>
                                          <p:attrName>ppt_w</p:attrName>
                                        </p:attrNameLst>
                                      </p:cBhvr>
                                      <p:tavLst>
                                        <p:tav tm="0">
                                          <p:val>
                                            <p:fltVal val="0"/>
                                          </p:val>
                                        </p:tav>
                                        <p:tav tm="100000">
                                          <p:val>
                                            <p:strVal val="#ppt_w"/>
                                          </p:val>
                                        </p:tav>
                                      </p:tavLst>
                                    </p:anim>
                                    <p:anim calcmode="lin" valueType="num">
                                      <p:cBhvr>
                                        <p:cTn id="20" dur="1000" fill="hold"/>
                                        <p:tgtEl>
                                          <p:spTgt spid="7"/>
                                        </p:tgtEl>
                                        <p:attrNameLst>
                                          <p:attrName>ppt_h</p:attrName>
                                        </p:attrNameLst>
                                      </p:cBhvr>
                                      <p:tavLst>
                                        <p:tav tm="0">
                                          <p:val>
                                            <p:fltVal val="0"/>
                                          </p:val>
                                        </p:tav>
                                        <p:tav tm="100000">
                                          <p:val>
                                            <p:strVal val="#ppt_h"/>
                                          </p:val>
                                        </p:tav>
                                      </p:tavLst>
                                    </p:anim>
                                    <p:anim calcmode="lin" valueType="num">
                                      <p:cBhvr>
                                        <p:cTn id="21" dur="1000" fill="hold"/>
                                        <p:tgtEl>
                                          <p:spTgt spid="7"/>
                                        </p:tgtEl>
                                        <p:attrNameLst>
                                          <p:attrName>style.rotation</p:attrName>
                                        </p:attrNameLst>
                                      </p:cBhvr>
                                      <p:tavLst>
                                        <p:tav tm="0">
                                          <p:val>
                                            <p:fltVal val="90"/>
                                          </p:val>
                                        </p:tav>
                                        <p:tav tm="100000">
                                          <p:val>
                                            <p:fltVal val="0"/>
                                          </p:val>
                                        </p:tav>
                                      </p:tavLst>
                                    </p:anim>
                                    <p:animEffect transition="in" filter="fade">
                                      <p:cBhvr>
                                        <p:cTn id="22" dur="10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7" presetClass="exit" presetSubtype="10" fill="hold" grpId="1" nodeType="clickEffect">
                                  <p:stCondLst>
                                    <p:cond delay="0"/>
                                  </p:stCondLst>
                                  <p:childTnLst>
                                    <p:anim calcmode="lin" valueType="num">
                                      <p:cBhvr>
                                        <p:cTn id="26" dur="500"/>
                                        <p:tgtEl>
                                          <p:spTgt spid="6"/>
                                        </p:tgtEl>
                                        <p:attrNameLst>
                                          <p:attrName>ppt_w</p:attrName>
                                        </p:attrNameLst>
                                      </p:cBhvr>
                                      <p:tavLst>
                                        <p:tav tm="0">
                                          <p:val>
                                            <p:strVal val="ppt_w"/>
                                          </p:val>
                                        </p:tav>
                                        <p:tav tm="100000">
                                          <p:val>
                                            <p:fltVal val="0"/>
                                          </p:val>
                                        </p:tav>
                                      </p:tavLst>
                                    </p:anim>
                                    <p:anim calcmode="lin" valueType="num">
                                      <p:cBhvr>
                                        <p:cTn id="27" dur="500"/>
                                        <p:tgtEl>
                                          <p:spTgt spid="6"/>
                                        </p:tgtEl>
                                        <p:attrNameLst>
                                          <p:attrName>ppt_h</p:attrName>
                                        </p:attrNameLst>
                                      </p:cBhvr>
                                      <p:tavLst>
                                        <p:tav tm="0">
                                          <p:val>
                                            <p:strVal val="ppt_h"/>
                                          </p:val>
                                        </p:tav>
                                        <p:tav tm="100000">
                                          <p:val>
                                            <p:strVal val="ppt_h"/>
                                          </p:val>
                                        </p:tav>
                                      </p:tavLst>
                                    </p:anim>
                                    <p:set>
                                      <p:cBhvr>
                                        <p:cTn id="28" dur="1" fill="hold">
                                          <p:stCondLst>
                                            <p:cond delay="499"/>
                                          </p:stCondLst>
                                        </p:cTn>
                                        <p:tgtEl>
                                          <p:spTgt spid="6"/>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5" presetClass="exit" presetSubtype="0" fill="hold" nodeType="clickEffect">
                                  <p:stCondLst>
                                    <p:cond delay="0"/>
                                  </p:stCondLst>
                                  <p:childTnLst>
                                    <p:anim calcmode="lin" valueType="num">
                                      <p:cBhvr>
                                        <p:cTn id="32" dur="1000"/>
                                        <p:tgtEl>
                                          <p:spTgt spid="7"/>
                                        </p:tgtEl>
                                        <p:attrNameLst>
                                          <p:attrName>ppt_w</p:attrName>
                                        </p:attrNameLst>
                                      </p:cBhvr>
                                      <p:tavLst>
                                        <p:tav tm="0">
                                          <p:val>
                                            <p:strVal val="ppt_w"/>
                                          </p:val>
                                        </p:tav>
                                        <p:tav tm="100000">
                                          <p:val>
                                            <p:fltVal val="0"/>
                                          </p:val>
                                        </p:tav>
                                      </p:tavLst>
                                    </p:anim>
                                    <p:anim calcmode="lin" valueType="num">
                                      <p:cBhvr>
                                        <p:cTn id="33" dur="1000"/>
                                        <p:tgtEl>
                                          <p:spTgt spid="7"/>
                                        </p:tgtEl>
                                        <p:attrNameLst>
                                          <p:attrName>ppt_h</p:attrName>
                                        </p:attrNameLst>
                                      </p:cBhvr>
                                      <p:tavLst>
                                        <p:tav tm="0">
                                          <p:val>
                                            <p:strVal val="ppt_h"/>
                                          </p:val>
                                        </p:tav>
                                        <p:tav tm="100000">
                                          <p:val>
                                            <p:fltVal val="0"/>
                                          </p:val>
                                        </p:tav>
                                      </p:tavLst>
                                    </p:anim>
                                    <p:anim calcmode="lin" valueType="num">
                                      <p:cBhvr>
                                        <p:cTn id="34" dur="1000"/>
                                        <p:tgtEl>
                                          <p:spTgt spid="7"/>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35" dur="1000"/>
                                        <p:tgtEl>
                                          <p:spTgt spid="7"/>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36" dur="1" fill="hold">
                                          <p:stCondLst>
                                            <p:cond delay="999"/>
                                          </p:stCondLst>
                                        </p:cTn>
                                        <p:tgtEl>
                                          <p:spTgt spid="7"/>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grpId="0" nodeType="clickEffect">
                                  <p:stCondLst>
                                    <p:cond delay="0"/>
                                  </p:stCondLst>
                                  <p:childTnLst>
                                    <p:set>
                                      <p:cBhvr>
                                        <p:cTn id="40" dur="1" fill="hold">
                                          <p:stCondLst>
                                            <p:cond delay="0"/>
                                          </p:stCondLst>
                                        </p:cTn>
                                        <p:tgtEl>
                                          <p:spTgt spid="2"/>
                                        </p:tgtEl>
                                        <p:attrNameLst>
                                          <p:attrName>style.visibility</p:attrName>
                                        </p:attrNameLst>
                                      </p:cBhvr>
                                      <p:to>
                                        <p:strVal val="visible"/>
                                      </p:to>
                                    </p:set>
                                    <p:animEffect transition="in" filter="barn(inVertical)">
                                      <p:cBhvr>
                                        <p:cTn id="41" dur="500"/>
                                        <p:tgtEl>
                                          <p:spTgt spid="2"/>
                                        </p:tgtEl>
                                      </p:cBhvr>
                                    </p:animEffect>
                                  </p:childTnLst>
                                </p:cTn>
                              </p:par>
                            </p:childTnLst>
                          </p:cTn>
                        </p:par>
                      </p:childTnLst>
                    </p:cTn>
                  </p:par>
                  <p:par>
                    <p:cTn id="42" fill="hold">
                      <p:stCondLst>
                        <p:cond delay="indefinite"/>
                      </p:stCondLst>
                      <p:childTnLst>
                        <p:par>
                          <p:cTn id="43" fill="hold">
                            <p:stCondLst>
                              <p:cond delay="0"/>
                            </p:stCondLst>
                            <p:childTnLst>
                              <p:par>
                                <p:cTn id="44" presetID="50" presetClass="exit" presetSubtype="0" accel="100000" fill="hold" grpId="1" nodeType="clickEffect">
                                  <p:stCondLst>
                                    <p:cond delay="0"/>
                                  </p:stCondLst>
                                  <p:childTnLst>
                                    <p:anim calcmode="lin" valueType="num">
                                      <p:cBhvr>
                                        <p:cTn id="45" dur="1000"/>
                                        <p:tgtEl>
                                          <p:spTgt spid="2"/>
                                        </p:tgtEl>
                                        <p:attrNameLst>
                                          <p:attrName>ppt_w</p:attrName>
                                        </p:attrNameLst>
                                      </p:cBhvr>
                                      <p:tavLst>
                                        <p:tav tm="0">
                                          <p:val>
                                            <p:strVal val="ppt_w"/>
                                          </p:val>
                                        </p:tav>
                                        <p:tav tm="100000">
                                          <p:val>
                                            <p:strVal val="ppt_w+.3"/>
                                          </p:val>
                                        </p:tav>
                                      </p:tavLst>
                                    </p:anim>
                                    <p:anim calcmode="lin" valueType="num">
                                      <p:cBhvr>
                                        <p:cTn id="46" dur="1000"/>
                                        <p:tgtEl>
                                          <p:spTgt spid="2"/>
                                        </p:tgtEl>
                                        <p:attrNameLst>
                                          <p:attrName>ppt_h</p:attrName>
                                        </p:attrNameLst>
                                      </p:cBhvr>
                                      <p:tavLst>
                                        <p:tav tm="0">
                                          <p:val>
                                            <p:strVal val="ppt_h"/>
                                          </p:val>
                                        </p:tav>
                                        <p:tav tm="100000">
                                          <p:val>
                                            <p:strVal val="ppt_h"/>
                                          </p:val>
                                        </p:tav>
                                      </p:tavLst>
                                    </p:anim>
                                    <p:animEffect transition="out" filter="fade">
                                      <p:cBhvr>
                                        <p:cTn id="47" dur="1000"/>
                                        <p:tgtEl>
                                          <p:spTgt spid="2"/>
                                        </p:tgtEl>
                                      </p:cBhvr>
                                    </p:animEffect>
                                    <p:set>
                                      <p:cBhvr>
                                        <p:cTn id="48" dur="1" fill="hold">
                                          <p:stCondLst>
                                            <p:cond delay="999"/>
                                          </p:stCondLst>
                                        </p:cTn>
                                        <p:tgtEl>
                                          <p:spTgt spid="2"/>
                                        </p:tgtEl>
                                        <p:attrNameLst>
                                          <p:attrName>style.visibility</p:attrName>
                                        </p:attrNameLst>
                                      </p:cBhvr>
                                      <p:to>
                                        <p:strVal val="hidden"/>
                                      </p:to>
                                    </p:set>
                                  </p:childTnLst>
                                </p:cTn>
                              </p:par>
                            </p:childTnLst>
                          </p:cTn>
                        </p:par>
                      </p:childTnLst>
                    </p:cTn>
                  </p:par>
                  <p:par>
                    <p:cTn id="49" fill="hold">
                      <p:stCondLst>
                        <p:cond delay="indefinite"/>
                      </p:stCondLst>
                      <p:childTnLst>
                        <p:par>
                          <p:cTn id="50" fill="hold">
                            <p:stCondLst>
                              <p:cond delay="0"/>
                            </p:stCondLst>
                            <p:childTnLst>
                              <p:par>
                                <p:cTn id="51" presetID="26" presetClass="entr" presetSubtype="0" fill="hold" nodeType="clickEffect">
                                  <p:stCondLst>
                                    <p:cond delay="0"/>
                                  </p:stCondLst>
                                  <p:childTnLst>
                                    <p:set>
                                      <p:cBhvr>
                                        <p:cTn id="52" dur="1" fill="hold">
                                          <p:stCondLst>
                                            <p:cond delay="0"/>
                                          </p:stCondLst>
                                        </p:cTn>
                                        <p:tgtEl>
                                          <p:spTgt spid="8"/>
                                        </p:tgtEl>
                                        <p:attrNameLst>
                                          <p:attrName>style.visibility</p:attrName>
                                        </p:attrNameLst>
                                      </p:cBhvr>
                                      <p:to>
                                        <p:strVal val="visible"/>
                                      </p:to>
                                    </p:set>
                                    <p:animEffect transition="in" filter="wipe(down)">
                                      <p:cBhvr>
                                        <p:cTn id="53" dur="580">
                                          <p:stCondLst>
                                            <p:cond delay="0"/>
                                          </p:stCondLst>
                                        </p:cTn>
                                        <p:tgtEl>
                                          <p:spTgt spid="8"/>
                                        </p:tgtEl>
                                      </p:cBhvr>
                                    </p:animEffect>
                                    <p:anim calcmode="lin" valueType="num">
                                      <p:cBhvr>
                                        <p:cTn id="54"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55"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56"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57"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58"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59" dur="26">
                                          <p:stCondLst>
                                            <p:cond delay="650"/>
                                          </p:stCondLst>
                                        </p:cTn>
                                        <p:tgtEl>
                                          <p:spTgt spid="8"/>
                                        </p:tgtEl>
                                      </p:cBhvr>
                                      <p:to x="100000" y="60000"/>
                                    </p:animScale>
                                    <p:animScale>
                                      <p:cBhvr>
                                        <p:cTn id="60" dur="166" decel="50000">
                                          <p:stCondLst>
                                            <p:cond delay="676"/>
                                          </p:stCondLst>
                                        </p:cTn>
                                        <p:tgtEl>
                                          <p:spTgt spid="8"/>
                                        </p:tgtEl>
                                      </p:cBhvr>
                                      <p:to x="100000" y="100000"/>
                                    </p:animScale>
                                    <p:animScale>
                                      <p:cBhvr>
                                        <p:cTn id="61" dur="26">
                                          <p:stCondLst>
                                            <p:cond delay="1312"/>
                                          </p:stCondLst>
                                        </p:cTn>
                                        <p:tgtEl>
                                          <p:spTgt spid="8"/>
                                        </p:tgtEl>
                                      </p:cBhvr>
                                      <p:to x="100000" y="80000"/>
                                    </p:animScale>
                                    <p:animScale>
                                      <p:cBhvr>
                                        <p:cTn id="62" dur="166" decel="50000">
                                          <p:stCondLst>
                                            <p:cond delay="1338"/>
                                          </p:stCondLst>
                                        </p:cTn>
                                        <p:tgtEl>
                                          <p:spTgt spid="8"/>
                                        </p:tgtEl>
                                      </p:cBhvr>
                                      <p:to x="100000" y="100000"/>
                                    </p:animScale>
                                    <p:animScale>
                                      <p:cBhvr>
                                        <p:cTn id="63" dur="26">
                                          <p:stCondLst>
                                            <p:cond delay="1642"/>
                                          </p:stCondLst>
                                        </p:cTn>
                                        <p:tgtEl>
                                          <p:spTgt spid="8"/>
                                        </p:tgtEl>
                                      </p:cBhvr>
                                      <p:to x="100000" y="90000"/>
                                    </p:animScale>
                                    <p:animScale>
                                      <p:cBhvr>
                                        <p:cTn id="64" dur="166" decel="50000">
                                          <p:stCondLst>
                                            <p:cond delay="1668"/>
                                          </p:stCondLst>
                                        </p:cTn>
                                        <p:tgtEl>
                                          <p:spTgt spid="8"/>
                                        </p:tgtEl>
                                      </p:cBhvr>
                                      <p:to x="100000" y="100000"/>
                                    </p:animScale>
                                    <p:animScale>
                                      <p:cBhvr>
                                        <p:cTn id="65" dur="26">
                                          <p:stCondLst>
                                            <p:cond delay="1808"/>
                                          </p:stCondLst>
                                        </p:cTn>
                                        <p:tgtEl>
                                          <p:spTgt spid="8"/>
                                        </p:tgtEl>
                                      </p:cBhvr>
                                      <p:to x="100000" y="95000"/>
                                    </p:animScale>
                                    <p:animScale>
                                      <p:cBhvr>
                                        <p:cTn id="66" dur="166" decel="50000">
                                          <p:stCondLst>
                                            <p:cond delay="1834"/>
                                          </p:stCondLst>
                                        </p:cTn>
                                        <p:tgtEl>
                                          <p:spTgt spid="8"/>
                                        </p:tgtEl>
                                      </p:cBhvr>
                                      <p:to x="100000" y="100000"/>
                                    </p:animScale>
                                  </p:childTnLst>
                                </p:cTn>
                              </p:par>
                            </p:childTnLst>
                          </p:cTn>
                        </p:par>
                      </p:childTnLst>
                    </p:cTn>
                  </p:par>
                  <p:par>
                    <p:cTn id="67" fill="hold">
                      <p:stCondLst>
                        <p:cond delay="indefinite"/>
                      </p:stCondLst>
                      <p:childTnLst>
                        <p:par>
                          <p:cTn id="68" fill="hold">
                            <p:stCondLst>
                              <p:cond delay="0"/>
                            </p:stCondLst>
                            <p:childTnLst>
                              <p:par>
                                <p:cTn id="69" presetID="42" presetClass="entr" presetSubtype="0" fill="hold" grpId="0" nodeType="clickEffect">
                                  <p:stCondLst>
                                    <p:cond delay="0"/>
                                  </p:stCondLst>
                                  <p:childTnLst>
                                    <p:set>
                                      <p:cBhvr>
                                        <p:cTn id="70" dur="1" fill="hold">
                                          <p:stCondLst>
                                            <p:cond delay="0"/>
                                          </p:stCondLst>
                                        </p:cTn>
                                        <p:tgtEl>
                                          <p:spTgt spid="5"/>
                                        </p:tgtEl>
                                        <p:attrNameLst>
                                          <p:attrName>style.visibility</p:attrName>
                                        </p:attrNameLst>
                                      </p:cBhvr>
                                      <p:to>
                                        <p:strVal val="visible"/>
                                      </p:to>
                                    </p:set>
                                    <p:animEffect transition="in" filter="fade">
                                      <p:cBhvr>
                                        <p:cTn id="71" dur="1000"/>
                                        <p:tgtEl>
                                          <p:spTgt spid="5"/>
                                        </p:tgtEl>
                                      </p:cBhvr>
                                    </p:animEffect>
                                    <p:anim calcmode="lin" valueType="num">
                                      <p:cBhvr>
                                        <p:cTn id="72" dur="1000" fill="hold"/>
                                        <p:tgtEl>
                                          <p:spTgt spid="5"/>
                                        </p:tgtEl>
                                        <p:attrNameLst>
                                          <p:attrName>ppt_x</p:attrName>
                                        </p:attrNameLst>
                                      </p:cBhvr>
                                      <p:tavLst>
                                        <p:tav tm="0">
                                          <p:val>
                                            <p:strVal val="#ppt_x"/>
                                          </p:val>
                                        </p:tav>
                                        <p:tav tm="100000">
                                          <p:val>
                                            <p:strVal val="#ppt_x"/>
                                          </p:val>
                                        </p:tav>
                                      </p:tavLst>
                                    </p:anim>
                                    <p:anim calcmode="lin" valueType="num">
                                      <p:cBhvr>
                                        <p:cTn id="7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49" presetClass="exit" presetSubtype="0" accel="100000" fill="hold" nodeType="clickEffect">
                                  <p:stCondLst>
                                    <p:cond delay="0"/>
                                  </p:stCondLst>
                                  <p:childTnLst>
                                    <p:anim calcmode="lin" valueType="num">
                                      <p:cBhvr>
                                        <p:cTn id="77" dur="500"/>
                                        <p:tgtEl>
                                          <p:spTgt spid="8"/>
                                        </p:tgtEl>
                                        <p:attrNameLst>
                                          <p:attrName>ppt_w</p:attrName>
                                        </p:attrNameLst>
                                      </p:cBhvr>
                                      <p:tavLst>
                                        <p:tav tm="0">
                                          <p:val>
                                            <p:strVal val="ppt_w"/>
                                          </p:val>
                                        </p:tav>
                                        <p:tav tm="100000">
                                          <p:val>
                                            <p:fltVal val="0"/>
                                          </p:val>
                                        </p:tav>
                                      </p:tavLst>
                                    </p:anim>
                                    <p:anim calcmode="lin" valueType="num">
                                      <p:cBhvr>
                                        <p:cTn id="78" dur="500"/>
                                        <p:tgtEl>
                                          <p:spTgt spid="8"/>
                                        </p:tgtEl>
                                        <p:attrNameLst>
                                          <p:attrName>ppt_h</p:attrName>
                                        </p:attrNameLst>
                                      </p:cBhvr>
                                      <p:tavLst>
                                        <p:tav tm="0">
                                          <p:val>
                                            <p:strVal val="ppt_h"/>
                                          </p:val>
                                        </p:tav>
                                        <p:tav tm="100000">
                                          <p:val>
                                            <p:fltVal val="0"/>
                                          </p:val>
                                        </p:tav>
                                      </p:tavLst>
                                    </p:anim>
                                    <p:anim calcmode="lin" valueType="num">
                                      <p:cBhvr>
                                        <p:cTn id="79" dur="500"/>
                                        <p:tgtEl>
                                          <p:spTgt spid="8"/>
                                        </p:tgtEl>
                                        <p:attrNameLst>
                                          <p:attrName>style.rotation</p:attrName>
                                        </p:attrNameLst>
                                      </p:cBhvr>
                                      <p:tavLst>
                                        <p:tav tm="0">
                                          <p:val>
                                            <p:fltVal val="0"/>
                                          </p:val>
                                        </p:tav>
                                        <p:tav tm="100000">
                                          <p:val>
                                            <p:fltVal val="360"/>
                                          </p:val>
                                        </p:tav>
                                      </p:tavLst>
                                    </p:anim>
                                    <p:animEffect transition="out" filter="fade">
                                      <p:cBhvr>
                                        <p:cTn id="80" dur="500"/>
                                        <p:tgtEl>
                                          <p:spTgt spid="8"/>
                                        </p:tgtEl>
                                      </p:cBhvr>
                                    </p:animEffect>
                                    <p:set>
                                      <p:cBhvr>
                                        <p:cTn id="81" dur="1" fill="hold">
                                          <p:stCondLst>
                                            <p:cond delay="499"/>
                                          </p:stCondLst>
                                        </p:cTn>
                                        <p:tgtEl>
                                          <p:spTgt spid="8"/>
                                        </p:tgtEl>
                                        <p:attrNameLst>
                                          <p:attrName>style.visibility</p:attrName>
                                        </p:attrNameLst>
                                      </p:cBhvr>
                                      <p:to>
                                        <p:strVal val="hidden"/>
                                      </p:to>
                                    </p:set>
                                  </p:childTnLst>
                                </p:cTn>
                              </p:par>
                            </p:childTnLst>
                          </p:cTn>
                        </p:par>
                      </p:childTnLst>
                    </p:cTn>
                  </p:par>
                  <p:par>
                    <p:cTn id="82" fill="hold">
                      <p:stCondLst>
                        <p:cond delay="indefinite"/>
                      </p:stCondLst>
                      <p:childTnLst>
                        <p:par>
                          <p:cTn id="83" fill="hold">
                            <p:stCondLst>
                              <p:cond delay="0"/>
                            </p:stCondLst>
                            <p:childTnLst>
                              <p:par>
                                <p:cTn id="84" presetID="37" presetClass="exit" presetSubtype="0" fill="hold" grpId="1" nodeType="clickEffect">
                                  <p:stCondLst>
                                    <p:cond delay="0"/>
                                  </p:stCondLst>
                                  <p:childTnLst>
                                    <p:animEffect transition="out" filter="fade">
                                      <p:cBhvr>
                                        <p:cTn id="85" dur="1000"/>
                                        <p:tgtEl>
                                          <p:spTgt spid="5"/>
                                        </p:tgtEl>
                                      </p:cBhvr>
                                    </p:animEffect>
                                    <p:anim calcmode="lin" valueType="num">
                                      <p:cBhvr>
                                        <p:cTn id="86" dur="1000"/>
                                        <p:tgtEl>
                                          <p:spTgt spid="5"/>
                                        </p:tgtEl>
                                        <p:attrNameLst>
                                          <p:attrName>ppt_x</p:attrName>
                                        </p:attrNameLst>
                                      </p:cBhvr>
                                      <p:tavLst>
                                        <p:tav tm="0">
                                          <p:val>
                                            <p:strVal val="ppt_x"/>
                                          </p:val>
                                        </p:tav>
                                        <p:tav tm="100000">
                                          <p:val>
                                            <p:strVal val="ppt_x"/>
                                          </p:val>
                                        </p:tav>
                                      </p:tavLst>
                                    </p:anim>
                                    <p:anim calcmode="lin" valueType="num">
                                      <p:cBhvr>
                                        <p:cTn id="87" dur="100" decel="100000"/>
                                        <p:tgtEl>
                                          <p:spTgt spid="5"/>
                                        </p:tgtEl>
                                        <p:attrNameLst>
                                          <p:attrName>ppt_y</p:attrName>
                                        </p:attrNameLst>
                                      </p:cBhvr>
                                      <p:tavLst>
                                        <p:tav tm="0">
                                          <p:val>
                                            <p:strVal val="ppt_y"/>
                                          </p:val>
                                        </p:tav>
                                        <p:tav tm="100000">
                                          <p:val>
                                            <p:strVal val="ppt_y-.03"/>
                                          </p:val>
                                        </p:tav>
                                      </p:tavLst>
                                    </p:anim>
                                    <p:anim calcmode="lin" valueType="num">
                                      <p:cBhvr>
                                        <p:cTn id="88" dur="900" accel="100000">
                                          <p:stCondLst>
                                            <p:cond delay="100"/>
                                          </p:stCondLst>
                                        </p:cTn>
                                        <p:tgtEl>
                                          <p:spTgt spid="5"/>
                                        </p:tgtEl>
                                        <p:attrNameLst>
                                          <p:attrName>ppt_y</p:attrName>
                                        </p:attrNameLst>
                                      </p:cBhvr>
                                      <p:tavLst>
                                        <p:tav tm="0">
                                          <p:val>
                                            <p:strVal val="ppt_y"/>
                                          </p:val>
                                        </p:tav>
                                        <p:tav tm="100000">
                                          <p:val>
                                            <p:strVal val="ppt_y+1"/>
                                          </p:val>
                                        </p:tav>
                                      </p:tavLst>
                                    </p:anim>
                                    <p:set>
                                      <p:cBhvr>
                                        <p:cTn id="89" dur="1" fill="hold">
                                          <p:stCondLst>
                                            <p:cond delay="9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3" grpId="0"/>
      <p:bldP spid="5" grpId="0" animBg="1"/>
      <p:bldP spid="5" grpId="1" animBg="1"/>
      <p:bldP spid="6" grpId="0" animBg="1"/>
      <p:bldP spid="6"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61652" y="599768"/>
            <a:ext cx="7914967" cy="646331"/>
          </a:xfrm>
          <a:prstGeom prst="rect">
            <a:avLst/>
          </a:prstGeom>
          <a:noFill/>
        </p:spPr>
        <p:txBody>
          <a:bodyPr wrap="square" rtlCol="0">
            <a:spAutoFit/>
          </a:bodyPr>
          <a:lstStyle/>
          <a:p>
            <a:r>
              <a:rPr lang="en-GB" sz="3600" dirty="0" smtClean="0">
                <a:solidFill>
                  <a:srgbClr val="FFFF00"/>
                </a:solidFill>
              </a:rPr>
              <a:t>PSHE Continued…</a:t>
            </a:r>
            <a:endParaRPr lang="en-GB" sz="3600" dirty="0">
              <a:solidFill>
                <a:srgbClr val="FFFF00"/>
              </a:solidFill>
            </a:endParaRPr>
          </a:p>
        </p:txBody>
      </p:sp>
      <p:sp>
        <p:nvSpPr>
          <p:cNvPr id="3" name="TextBox 2"/>
          <p:cNvSpPr txBox="1"/>
          <p:nvPr/>
        </p:nvSpPr>
        <p:spPr>
          <a:xfrm>
            <a:off x="501445" y="1493853"/>
            <a:ext cx="4168877" cy="2677656"/>
          </a:xfrm>
          <a:prstGeom prst="rect">
            <a:avLst/>
          </a:prstGeom>
          <a:noFill/>
          <a:ln w="38100">
            <a:solidFill>
              <a:schemeClr val="tx1"/>
            </a:solidFill>
          </a:ln>
        </p:spPr>
        <p:txBody>
          <a:bodyPr wrap="square" rtlCol="0">
            <a:spAutoFit/>
          </a:bodyPr>
          <a:lstStyle/>
          <a:p>
            <a:r>
              <a:rPr lang="en-GB" sz="2400" dirty="0" smtClean="0">
                <a:solidFill>
                  <a:srgbClr val="FFFFFF"/>
                </a:solidFill>
              </a:rPr>
              <a:t>In Key Stage 2, we all complete a Mini First Aid training course which helps us to know what to do in an emergency and helps us to keep ourselves and each other safe. </a:t>
            </a:r>
            <a:endParaRPr lang="en-GB" sz="2400" dirty="0">
              <a:solidFill>
                <a:srgbClr val="FFFFFF"/>
              </a:solidFill>
            </a:endParaRPr>
          </a:p>
        </p:txBody>
      </p:sp>
      <p:pic>
        <p:nvPicPr>
          <p:cNvPr id="4" name="Picture 3"/>
          <p:cNvPicPr>
            <a:picLocks noChangeAspect="1"/>
          </p:cNvPicPr>
          <p:nvPr/>
        </p:nvPicPr>
        <p:blipFill>
          <a:blip r:embed="rId2"/>
          <a:stretch>
            <a:fillRect/>
          </a:stretch>
        </p:blipFill>
        <p:spPr>
          <a:xfrm>
            <a:off x="609599" y="4252592"/>
            <a:ext cx="3706761" cy="2466681"/>
          </a:xfrm>
          <a:prstGeom prst="rect">
            <a:avLst/>
          </a:prstGeom>
        </p:spPr>
      </p:pic>
      <p:pic>
        <p:nvPicPr>
          <p:cNvPr id="5" name="Picture 4"/>
          <p:cNvPicPr>
            <a:picLocks noChangeAspect="1"/>
          </p:cNvPicPr>
          <p:nvPr/>
        </p:nvPicPr>
        <p:blipFill>
          <a:blip r:embed="rId3"/>
          <a:stretch>
            <a:fillRect/>
          </a:stretch>
        </p:blipFill>
        <p:spPr>
          <a:xfrm>
            <a:off x="6971071" y="3976073"/>
            <a:ext cx="4876800" cy="2743200"/>
          </a:xfrm>
          <a:prstGeom prst="rect">
            <a:avLst/>
          </a:prstGeom>
        </p:spPr>
      </p:pic>
      <p:sp>
        <p:nvSpPr>
          <p:cNvPr id="6" name="TextBox 5"/>
          <p:cNvSpPr txBox="1"/>
          <p:nvPr/>
        </p:nvSpPr>
        <p:spPr>
          <a:xfrm>
            <a:off x="6012425" y="717105"/>
            <a:ext cx="6061588" cy="3046988"/>
          </a:xfrm>
          <a:prstGeom prst="rect">
            <a:avLst/>
          </a:prstGeom>
          <a:noFill/>
          <a:ln w="38100">
            <a:solidFill>
              <a:schemeClr val="tx1"/>
            </a:solidFill>
          </a:ln>
        </p:spPr>
        <p:txBody>
          <a:bodyPr wrap="square" rtlCol="0">
            <a:spAutoFit/>
          </a:bodyPr>
          <a:lstStyle/>
          <a:p>
            <a:r>
              <a:rPr lang="en-GB" sz="2400" dirty="0" smtClean="0"/>
              <a:t>The ‘With Me in Mind’ organisation works within school to deliver workshops and support children emotionally, mentally, socially and physically.  We have appointed ‘Well- being’ ambassadors from Year 5 and 6 who will give support and encouragement to the rest of the children in school.</a:t>
            </a:r>
            <a:endParaRPr lang="en-GB" sz="2400" dirty="0"/>
          </a:p>
        </p:txBody>
      </p:sp>
    </p:spTree>
    <p:extLst>
      <p:ext uri="{BB962C8B-B14F-4D97-AF65-F5344CB8AC3E}">
        <p14:creationId xmlns:p14="http://schemas.microsoft.com/office/powerpoint/2010/main" val="309085618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5321</TotalTime>
  <Words>1380</Words>
  <Application>Microsoft Office PowerPoint</Application>
  <PresentationFormat>Widescreen</PresentationFormat>
  <Paragraphs>113</Paragraphs>
  <Slides>11</Slides>
  <Notes>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Arial</vt:lpstr>
      <vt:lpstr>Arial Narrow</vt:lpstr>
      <vt:lpstr>Calibri</vt:lpstr>
      <vt:lpstr>Century Gothic</vt:lpstr>
      <vt:lpstr>Rockwell Extra Bold</vt:lpstr>
      <vt:lpstr>Wingdings 3</vt:lpstr>
      <vt:lpstr>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Anne Scott</dc:creator>
  <cp:lastModifiedBy>Lincoln Spencer</cp:lastModifiedBy>
  <cp:revision>94</cp:revision>
  <dcterms:created xsi:type="dcterms:W3CDTF">2022-03-15T10:52:05Z</dcterms:created>
  <dcterms:modified xsi:type="dcterms:W3CDTF">2024-01-22T13:29:19Z</dcterms:modified>
</cp:coreProperties>
</file>